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371" r:id="rId3"/>
    <p:sldId id="295" r:id="rId4"/>
    <p:sldId id="341" r:id="rId5"/>
    <p:sldId id="342" r:id="rId6"/>
    <p:sldId id="343" r:id="rId7"/>
    <p:sldId id="344" r:id="rId8"/>
    <p:sldId id="347" r:id="rId9"/>
    <p:sldId id="345" r:id="rId10"/>
    <p:sldId id="349" r:id="rId11"/>
    <p:sldId id="348" r:id="rId12"/>
    <p:sldId id="351" r:id="rId13"/>
    <p:sldId id="346" r:id="rId14"/>
    <p:sldId id="350" r:id="rId15"/>
    <p:sldId id="325" r:id="rId16"/>
    <p:sldId id="297" r:id="rId17"/>
    <p:sldId id="353" r:id="rId18"/>
    <p:sldId id="356" r:id="rId19"/>
    <p:sldId id="332" r:id="rId20"/>
    <p:sldId id="355" r:id="rId21"/>
    <p:sldId id="357" r:id="rId22"/>
    <p:sldId id="358" r:id="rId23"/>
    <p:sldId id="359" r:id="rId24"/>
    <p:sldId id="360" r:id="rId25"/>
    <p:sldId id="361" r:id="rId26"/>
    <p:sldId id="362" r:id="rId27"/>
    <p:sldId id="363" r:id="rId28"/>
    <p:sldId id="364" r:id="rId29"/>
    <p:sldId id="365" r:id="rId30"/>
    <p:sldId id="366" r:id="rId31"/>
    <p:sldId id="367" r:id="rId32"/>
    <p:sldId id="369" r:id="rId33"/>
    <p:sldId id="368" r:id="rId34"/>
    <p:sldId id="374" r:id="rId35"/>
    <p:sldId id="372" r:id="rId36"/>
    <p:sldId id="3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64"/>
    <p:restoredTop sz="94690"/>
  </p:normalViewPr>
  <p:slideViewPr>
    <p:cSldViewPr snapToGrid="0" snapToObjects="1">
      <p:cViewPr varScale="1">
        <p:scale>
          <a:sx n="94" d="100"/>
          <a:sy n="94" d="100"/>
        </p:scale>
        <p:origin x="224" y="1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scatterChart>
        <c:scatterStyle val="smoothMarker"/>
        <c:varyColors val="0"/>
        <c:ser>
          <c:idx val="0"/>
          <c:order val="0"/>
          <c:tx>
            <c:v>IV dose</c:v>
          </c:tx>
          <c:spPr>
            <a:ln w="28575">
              <a:solidFill>
                <a:srgbClr val="00FF00"/>
              </a:solidFill>
            </a:ln>
          </c:spPr>
          <c:marker>
            <c:symbol val="none"/>
          </c:marker>
          <c:xVal>
            <c:numRef>
              <c:f>Sheet1!$A$2:$A$5</c:f>
              <c:numCache>
                <c:formatCode>General</c:formatCode>
                <c:ptCount val="4"/>
                <c:pt idx="0">
                  <c:v>0.0</c:v>
                </c:pt>
                <c:pt idx="1">
                  <c:v>4.0</c:v>
                </c:pt>
                <c:pt idx="2">
                  <c:v>8.0</c:v>
                </c:pt>
                <c:pt idx="3">
                  <c:v>12.0</c:v>
                </c:pt>
              </c:numCache>
            </c:numRef>
          </c:xVal>
          <c:yVal>
            <c:numRef>
              <c:f>Sheet1!$B$2:$B$5</c:f>
              <c:numCache>
                <c:formatCode>General</c:formatCode>
                <c:ptCount val="4"/>
                <c:pt idx="0">
                  <c:v>10.0</c:v>
                </c:pt>
                <c:pt idx="1">
                  <c:v>5.0</c:v>
                </c:pt>
                <c:pt idx="2">
                  <c:v>2.5</c:v>
                </c:pt>
                <c:pt idx="3">
                  <c:v>1.25</c:v>
                </c:pt>
              </c:numCache>
            </c:numRef>
          </c:yVal>
          <c:smooth val="1"/>
        </c:ser>
        <c:ser>
          <c:idx val="1"/>
          <c:order val="1"/>
          <c:tx>
            <c:v>Oral Dose</c:v>
          </c:tx>
          <c:spPr>
            <a:ln w="28575">
              <a:solidFill>
                <a:schemeClr val="tx2">
                  <a:lumMod val="60000"/>
                  <a:lumOff val="40000"/>
                </a:schemeClr>
              </a:solidFill>
            </a:ln>
          </c:spPr>
          <c:marker>
            <c:symbol val="none"/>
          </c:marker>
          <c:xVal>
            <c:numRef>
              <c:f>Sheet1!$C$2:$C$5</c:f>
              <c:numCache>
                <c:formatCode>General</c:formatCode>
                <c:ptCount val="4"/>
                <c:pt idx="0">
                  <c:v>0.0</c:v>
                </c:pt>
                <c:pt idx="1">
                  <c:v>1.5</c:v>
                </c:pt>
                <c:pt idx="2">
                  <c:v>8.0</c:v>
                </c:pt>
                <c:pt idx="3">
                  <c:v>12.0</c:v>
                </c:pt>
              </c:numCache>
            </c:numRef>
          </c:xVal>
          <c:yVal>
            <c:numRef>
              <c:f>Sheet1!$D$2:$D$5</c:f>
              <c:numCache>
                <c:formatCode>General</c:formatCode>
                <c:ptCount val="4"/>
                <c:pt idx="0">
                  <c:v>0.0</c:v>
                </c:pt>
                <c:pt idx="1">
                  <c:v>5.0</c:v>
                </c:pt>
                <c:pt idx="2">
                  <c:v>1.25</c:v>
                </c:pt>
                <c:pt idx="3">
                  <c:v>0.5</c:v>
                </c:pt>
              </c:numCache>
            </c:numRef>
          </c:yVal>
          <c:smooth val="1"/>
        </c:ser>
        <c:dLbls>
          <c:showLegendKey val="0"/>
          <c:showVal val="0"/>
          <c:showCatName val="0"/>
          <c:showSerName val="0"/>
          <c:showPercent val="0"/>
          <c:showBubbleSize val="0"/>
        </c:dLbls>
        <c:axId val="-1508678896"/>
        <c:axId val="-1508676688"/>
      </c:scatterChart>
      <c:valAx>
        <c:axId val="-1508678896"/>
        <c:scaling>
          <c:orientation val="minMax"/>
          <c:max val="12.0"/>
        </c:scaling>
        <c:delete val="0"/>
        <c:axPos val="b"/>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08676688"/>
        <c:crosses val="autoZero"/>
        <c:crossBetween val="midCat"/>
      </c:valAx>
      <c:valAx>
        <c:axId val="-1508676688"/>
        <c:scaling>
          <c:orientation val="minMax"/>
          <c:max val="10.0"/>
        </c:scaling>
        <c:delete val="0"/>
        <c:axPos val="l"/>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08678896"/>
        <c:crosses val="autoZero"/>
        <c:crossBetween val="midCat"/>
        <c:majorUnit val="2.0"/>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1"/>
          <c:order val="0"/>
          <c:tx>
            <c:v>Oral Dose</c:v>
          </c:tx>
          <c:spPr>
            <a:ln w="28575">
              <a:solidFill>
                <a:schemeClr val="tx2">
                  <a:lumMod val="60000"/>
                  <a:lumOff val="40000"/>
                </a:schemeClr>
              </a:solidFill>
            </a:ln>
          </c:spPr>
          <c:marker>
            <c:symbol val="none"/>
          </c:marker>
          <c:xVal>
            <c:numRef>
              <c:f>Sheet1!$C$2:$C$5</c:f>
              <c:numCache>
                <c:formatCode>General</c:formatCode>
                <c:ptCount val="4"/>
                <c:pt idx="0">
                  <c:v>0.0</c:v>
                </c:pt>
                <c:pt idx="1">
                  <c:v>1.5</c:v>
                </c:pt>
                <c:pt idx="2">
                  <c:v>8.0</c:v>
                </c:pt>
                <c:pt idx="3">
                  <c:v>12.0</c:v>
                </c:pt>
              </c:numCache>
            </c:numRef>
          </c:xVal>
          <c:yVal>
            <c:numRef>
              <c:f>Sheet1!$D$2:$D$5</c:f>
              <c:numCache>
                <c:formatCode>General</c:formatCode>
                <c:ptCount val="4"/>
                <c:pt idx="0">
                  <c:v>0.0</c:v>
                </c:pt>
                <c:pt idx="1">
                  <c:v>5.0</c:v>
                </c:pt>
                <c:pt idx="2">
                  <c:v>1.25</c:v>
                </c:pt>
                <c:pt idx="3">
                  <c:v>0.5</c:v>
                </c:pt>
              </c:numCache>
            </c:numRef>
          </c:yVal>
          <c:smooth val="1"/>
        </c:ser>
        <c:dLbls>
          <c:showLegendKey val="0"/>
          <c:showVal val="0"/>
          <c:showCatName val="0"/>
          <c:showSerName val="0"/>
          <c:showPercent val="0"/>
          <c:showBubbleSize val="0"/>
        </c:dLbls>
        <c:axId val="-1507652400"/>
        <c:axId val="-1507640528"/>
      </c:scatterChart>
      <c:valAx>
        <c:axId val="-1507652400"/>
        <c:scaling>
          <c:orientation val="minMax"/>
          <c:max val="12.0"/>
        </c:scaling>
        <c:delete val="0"/>
        <c:axPos val="b"/>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07640528"/>
        <c:crosses val="autoZero"/>
        <c:crossBetween val="midCat"/>
      </c:valAx>
      <c:valAx>
        <c:axId val="-1507640528"/>
        <c:scaling>
          <c:orientation val="minMax"/>
          <c:max val="10.0"/>
        </c:scaling>
        <c:delete val="0"/>
        <c:axPos val="l"/>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07652400"/>
        <c:crosses val="autoZero"/>
        <c:crossBetween val="midCat"/>
        <c:majorUnit val="2.0"/>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1"/>
          <c:order val="0"/>
          <c:tx>
            <c:v>Oral Dose</c:v>
          </c:tx>
          <c:spPr>
            <a:ln w="28575">
              <a:solidFill>
                <a:schemeClr val="tx2">
                  <a:lumMod val="60000"/>
                  <a:lumOff val="40000"/>
                </a:schemeClr>
              </a:solidFill>
            </a:ln>
          </c:spPr>
          <c:marker>
            <c:symbol val="none"/>
          </c:marker>
          <c:xVal>
            <c:numRef>
              <c:f>Sheet1!$C$2:$C$5</c:f>
              <c:numCache>
                <c:formatCode>General</c:formatCode>
                <c:ptCount val="4"/>
                <c:pt idx="0">
                  <c:v>0.0</c:v>
                </c:pt>
                <c:pt idx="1">
                  <c:v>1.5</c:v>
                </c:pt>
                <c:pt idx="2">
                  <c:v>8.0</c:v>
                </c:pt>
                <c:pt idx="3">
                  <c:v>12.0</c:v>
                </c:pt>
              </c:numCache>
            </c:numRef>
          </c:xVal>
          <c:yVal>
            <c:numRef>
              <c:f>Sheet1!$D$2:$D$5</c:f>
              <c:numCache>
                <c:formatCode>General</c:formatCode>
                <c:ptCount val="4"/>
                <c:pt idx="0">
                  <c:v>0.0</c:v>
                </c:pt>
                <c:pt idx="1">
                  <c:v>5.0</c:v>
                </c:pt>
                <c:pt idx="2">
                  <c:v>1.25</c:v>
                </c:pt>
                <c:pt idx="3">
                  <c:v>0.5</c:v>
                </c:pt>
              </c:numCache>
            </c:numRef>
          </c:yVal>
          <c:smooth val="1"/>
        </c:ser>
        <c:dLbls>
          <c:showLegendKey val="0"/>
          <c:showVal val="0"/>
          <c:showCatName val="0"/>
          <c:showSerName val="0"/>
          <c:showPercent val="0"/>
          <c:showBubbleSize val="0"/>
        </c:dLbls>
        <c:axId val="-1508812864"/>
        <c:axId val="-1508810816"/>
      </c:scatterChart>
      <c:valAx>
        <c:axId val="-1508812864"/>
        <c:scaling>
          <c:orientation val="minMax"/>
          <c:max val="12.0"/>
        </c:scaling>
        <c:delete val="0"/>
        <c:axPos val="b"/>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08810816"/>
        <c:crosses val="autoZero"/>
        <c:crossBetween val="midCat"/>
      </c:valAx>
      <c:valAx>
        <c:axId val="-1508810816"/>
        <c:scaling>
          <c:orientation val="minMax"/>
          <c:max val="10.0"/>
        </c:scaling>
        <c:delete val="0"/>
        <c:axPos val="l"/>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508812864"/>
        <c:crosses val="autoZero"/>
        <c:crossBetween val="midCat"/>
        <c:majorUnit val="2.0"/>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00388-BD78-D04C-ACFD-4CD313B2938C}" type="datetimeFigureOut">
              <a:rPr lang="en-US" smtClean="0"/>
              <a:t>7/3/17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B534C-A8BC-3840-B48E-B3FD2086A598}" type="slidenum">
              <a:rPr lang="en-US" smtClean="0"/>
              <a:t>‹#›</a:t>
            </a:fld>
            <a:endParaRPr lang="en-US"/>
          </a:p>
        </p:txBody>
      </p:sp>
    </p:spTree>
    <p:extLst>
      <p:ext uri="{BB962C8B-B14F-4D97-AF65-F5344CB8AC3E}">
        <p14:creationId xmlns:p14="http://schemas.microsoft.com/office/powerpoint/2010/main" val="798927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3DE6CD-A3BB-491E-A171-CBF087D9E57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8AFD57-BA00-453C-A567-3462CD476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50688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74488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372123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595758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544183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756966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649328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89421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
        <p:nvSpPr>
          <p:cNvPr id="5" name="Slide Number Placeholder 4"/>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690071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269686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431754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9360201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Daniel  Seeliger</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Principles of Drug Discovery - University of Ulm 2017</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E1F66-3D37-E746-9170-2499EDF2C585}" type="slidenum">
              <a:rPr lang="en-US" smtClean="0"/>
              <a:t>‹#›</a:t>
            </a:fld>
            <a:endParaRPr lang="en-US"/>
          </a:p>
        </p:txBody>
      </p:sp>
    </p:spTree>
    <p:extLst>
      <p:ext uri="{BB962C8B-B14F-4D97-AF65-F5344CB8AC3E}">
        <p14:creationId xmlns:p14="http://schemas.microsoft.com/office/powerpoint/2010/main" val="1301158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1" Type="http://schemas.openxmlformats.org/officeDocument/2006/relationships/slideLayout" Target="../slideLayouts/slideLayout7.xml"/><Relationship Id="rId2" Type="http://schemas.openxmlformats.org/officeDocument/2006/relationships/image" Target="../media/image1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 Id="rId3"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 Id="rId3" Type="http://schemas.openxmlformats.org/officeDocument/2006/relationships/image" Target="../media/image1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tiff"/><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1" Type="http://schemas.openxmlformats.org/officeDocument/2006/relationships/slideLayout" Target="../slideLayouts/slideLayout7.xml"/><Relationship Id="rId2"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 Id="rId3" Type="http://schemas.openxmlformats.org/officeDocument/2006/relationships/image" Target="../media/image2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 Id="rId3" Type="http://schemas.openxmlformats.org/officeDocument/2006/relationships/image" Target="../media/image2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tiff"/><Relationship Id="rId3" Type="http://schemas.openxmlformats.org/officeDocument/2006/relationships/image" Target="../media/image2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7.xml"/><Relationship Id="rId2" Type="http://schemas.openxmlformats.org/officeDocument/2006/relationships/image" Target="../media/image2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emf"/><Relationship Id="rId3" Type="http://schemas.openxmlformats.org/officeDocument/2006/relationships/image" Target="../media/image3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png"/><Relationship Id="rId3"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1" Type="http://schemas.openxmlformats.org/officeDocument/2006/relationships/slideLayout" Target="../slideLayouts/slideLayout7.xml"/><Relationship Id="rId2"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7.xml"/><Relationship Id="rId2"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r>
              <a:rPr lang="de-DE" smtClean="0"/>
              <a:t>Daniel  Seeliger</a:t>
            </a:r>
            <a:endParaRPr lang="en-US"/>
          </a:p>
        </p:txBody>
      </p:sp>
      <p:sp>
        <p:nvSpPr>
          <p:cNvPr id="4" name="Footer Placeholder 3"/>
          <p:cNvSpPr>
            <a:spLocks noGrp="1"/>
          </p:cNvSpPr>
          <p:nvPr>
            <p:ph type="ftr" sz="quarter" idx="11"/>
          </p:nvPr>
        </p:nvSpPr>
        <p:spPr/>
        <p:txBody>
          <a:bodyPr/>
          <a:lstStyle/>
          <a:p>
            <a:pPr lvl="0"/>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pPr lvl="0"/>
            <a:fld id="{8A2D7EB2-A633-45D7-9C9C-702CFB0FE954}" type="slidenum">
              <a:rPr lang="uk-UA" smtClean="0"/>
              <a:t>1</a:t>
            </a:fld>
            <a:endParaRPr lang="uk-UA"/>
          </a:p>
        </p:txBody>
      </p:sp>
      <p:sp>
        <p:nvSpPr>
          <p:cNvPr id="2" name="Title 1"/>
          <p:cNvSpPr txBox="1">
            <a:spLocks noGrp="1"/>
          </p:cNvSpPr>
          <p:nvPr>
            <p:ph type="title" idx="4294967295"/>
          </p:nvPr>
        </p:nvSpPr>
        <p:spPr>
          <a:xfrm>
            <a:off x="2637189" y="1742081"/>
            <a:ext cx="8230249" cy="1144891"/>
          </a:xfrm>
        </p:spPr>
        <p:txBody>
          <a:bodyPr>
            <a:normAutofit/>
          </a:bodyPr>
          <a:lstStyle/>
          <a:p>
            <a:r>
              <a:rPr lang="en-US" dirty="0" smtClean="0"/>
              <a:t>Principles of Drug Discovery</a:t>
            </a:r>
            <a:endParaRPr lang="en-US" dirty="0"/>
          </a:p>
        </p:txBody>
      </p:sp>
      <p:sp>
        <p:nvSpPr>
          <p:cNvPr id="3" name="Subtitle 2"/>
          <p:cNvSpPr txBox="1">
            <a:spLocks noGrp="1"/>
          </p:cNvSpPr>
          <p:nvPr>
            <p:ph type="subTitle" idx="4294967295"/>
          </p:nvPr>
        </p:nvSpPr>
        <p:spPr>
          <a:xfrm>
            <a:off x="1575880" y="2968219"/>
            <a:ext cx="8069357" cy="1653441"/>
          </a:xfrm>
        </p:spPr>
        <p:txBody>
          <a:bodyPr anchor="ctr"/>
          <a:lstStyle/>
          <a:p>
            <a:pPr algn="ctr"/>
            <a:r>
              <a:rPr lang="en-US" dirty="0" smtClean="0"/>
              <a:t>Lecture 7: ADMET</a:t>
            </a:r>
          </a:p>
          <a:p>
            <a:pPr algn="ctr"/>
            <a:endParaRPr lang="en-US" dirty="0"/>
          </a:p>
        </p:txBody>
      </p:sp>
    </p:spTree>
    <p:extLst>
      <p:ext uri="{BB962C8B-B14F-4D97-AF65-F5344CB8AC3E}">
        <p14:creationId xmlns:p14="http://schemas.microsoft.com/office/powerpoint/2010/main" val="17322683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10</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837157" y="1309325"/>
                <a:ext cx="1506951"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C</m:t>
                      </m:r>
                      <m:r>
                        <a:rPr lang="en-US" b="0" i="0" smtClean="0">
                          <a:latin typeface="Cambria Math" charset="0"/>
                        </a:rPr>
                        <m:t>= </m:t>
                      </m:r>
                      <m:sSub>
                        <m:sSubPr>
                          <m:ctrlPr>
                            <a:rPr lang="en-US" b="0" i="1" smtClean="0">
                              <a:latin typeface="Cambria Math" charset="0"/>
                            </a:rPr>
                          </m:ctrlPr>
                        </m:sSubPr>
                        <m:e>
                          <m:r>
                            <a:rPr lang="en-US" b="0" i="1" smtClean="0">
                              <a:latin typeface="Cambria Math" charset="0"/>
                            </a:rPr>
                            <m:t>𝐶</m:t>
                          </m:r>
                        </m:e>
                        <m:sub>
                          <m:r>
                            <a:rPr lang="en-US" b="0" i="1" smtClean="0">
                              <a:latin typeface="Cambria Math" charset="0"/>
                            </a:rPr>
                            <m:t>0</m:t>
                          </m:r>
                        </m:sub>
                      </m:sSub>
                      <m:r>
                        <a:rPr lang="en-US" b="0" i="1" smtClean="0">
                          <a:latin typeface="Cambria Math" charset="0"/>
                        </a:rPr>
                        <m:t>∗</m:t>
                      </m:r>
                      <m:sSup>
                        <m:sSupPr>
                          <m:ctrlPr>
                            <a:rPr lang="mr-IN" b="0" i="1" smtClean="0">
                              <a:latin typeface="Cambria Math" charset="0"/>
                            </a:rPr>
                          </m:ctrlPr>
                        </m:sSupPr>
                        <m:e>
                          <m:r>
                            <a:rPr lang="mr-IN" b="0" i="1" smtClean="0">
                              <a:latin typeface="Cambria Math" charset="0"/>
                            </a:rPr>
                            <m:t>𝑒</m:t>
                          </m:r>
                        </m:e>
                        <m:sup>
                          <m:r>
                            <a:rPr lang="mr-IN" b="0" i="1" smtClean="0">
                              <a:latin typeface="Cambria Math" charset="0"/>
                            </a:rPr>
                            <m:t>−</m:t>
                          </m:r>
                          <m:r>
                            <a:rPr lang="en-US" b="0" i="1" smtClean="0">
                              <a:latin typeface="Cambria Math" charset="0"/>
                            </a:rPr>
                            <m:t>𝑘</m:t>
                          </m:r>
                          <m:r>
                            <a:rPr lang="en-US" b="0" i="1" smtClean="0">
                              <a:latin typeface="Cambria Math" charset="0"/>
                            </a:rPr>
                            <m:t>∗</m:t>
                          </m:r>
                          <m:r>
                            <a:rPr lang="en-US" b="0" i="1" smtClean="0">
                              <a:latin typeface="Cambria Math" charset="0"/>
                            </a:rPr>
                            <m:t>𝑡</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837157" y="1309325"/>
                <a:ext cx="1506951" cy="281937"/>
              </a:xfrm>
              <a:prstGeom prst="rect">
                <a:avLst/>
              </a:prstGeom>
              <a:blipFill rotWithShape="0">
                <a:blip r:embed="rId2"/>
                <a:stretch>
                  <a:fillRect l="-3644" t="-141304" r="-810" b="-17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39376" y="2774841"/>
                <a:ext cx="1790811"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i="1" smtClean="0">
                                  <a:latin typeface="Cambria Math" charset="0"/>
                                </a:rPr>
                              </m:ctrlPr>
                            </m:sSubPr>
                            <m:e>
                              <m:r>
                                <a:rPr lang="en-US" b="0" i="1" smtClean="0">
                                  <a:latin typeface="Cambria Math" charset="0"/>
                                </a:rPr>
                                <m:t>𝐶</m:t>
                              </m:r>
                            </m:e>
                            <m:sub>
                              <m:r>
                                <a:rPr lang="en-US" b="0" i="1" smtClean="0">
                                  <a:latin typeface="Cambria Math" charset="0"/>
                                </a:rPr>
                                <m:t>0</m:t>
                              </m:r>
                            </m:sub>
                          </m:sSub>
                        </m:num>
                        <m:den>
                          <m:r>
                            <a:rPr lang="en-US" b="0" i="1" smtClean="0">
                              <a:latin typeface="Cambria Math" charset="0"/>
                            </a:rPr>
                            <m:t>2</m:t>
                          </m:r>
                        </m:den>
                      </m:f>
                      <m:r>
                        <a:rPr lang="en-US" b="0" i="1" smtClean="0">
                          <a:latin typeface="Cambria Math" charset="0"/>
                        </a:rPr>
                        <m:t>=</m:t>
                      </m:r>
                      <m:sSub>
                        <m:sSubPr>
                          <m:ctrlPr>
                            <a:rPr lang="en-US" b="0" i="1" smtClean="0">
                              <a:latin typeface="Cambria Math" charset="0"/>
                            </a:rPr>
                          </m:ctrlPr>
                        </m:sSubPr>
                        <m:e>
                          <m:r>
                            <a:rPr lang="en-US" b="0" i="1" smtClean="0">
                              <a:latin typeface="Cambria Math" charset="0"/>
                            </a:rPr>
                            <m:t>𝐶</m:t>
                          </m:r>
                        </m:e>
                        <m:sub>
                          <m:r>
                            <a:rPr lang="en-US" b="0" i="1" smtClean="0">
                              <a:latin typeface="Cambria Math" charset="0"/>
                            </a:rPr>
                            <m:t>0</m:t>
                          </m:r>
                        </m:sub>
                      </m:sSub>
                      <m:r>
                        <a:rPr lang="en-US" b="0" i="1" smtClean="0">
                          <a:latin typeface="Cambria Math" charset="0"/>
                        </a:rPr>
                        <m:t>∗</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1/2</m:t>
                              </m:r>
                            </m:sub>
                          </m:sSub>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39376" y="2774841"/>
                <a:ext cx="1790811" cy="51860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02859" y="3557197"/>
                <a:ext cx="1240916"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den>
                      </m:f>
                      <m:r>
                        <a:rPr lang="en-US" b="0" i="1" smtClean="0">
                          <a:latin typeface="Cambria Math" charset="0"/>
                        </a:rPr>
                        <m:t>=</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1/2</m:t>
                              </m:r>
                            </m:sub>
                          </m:sSub>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02859" y="3557197"/>
                <a:ext cx="1240916" cy="51860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834223" y="3538370"/>
                <a:ext cx="1134157"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1/2</m:t>
                          </m:r>
                        </m:sub>
                      </m:sSub>
                      <m:r>
                        <a:rPr lang="en-US" b="0" i="1" smtClean="0">
                          <a:latin typeface="Cambria Math" charset="0"/>
                        </a:rPr>
                        <m:t>= </m:t>
                      </m:r>
                      <m:f>
                        <m:fPr>
                          <m:ctrlPr>
                            <a:rPr lang="mr-IN" b="0" i="1" smtClean="0">
                              <a:latin typeface="Cambria Math" charset="0"/>
                            </a:rPr>
                          </m:ctrlPr>
                        </m:fPr>
                        <m:num>
                          <m:func>
                            <m:funcPr>
                              <m:ctrlPr>
                                <a:rPr lang="en-US" b="0" i="1" smtClean="0">
                                  <a:latin typeface="Cambria Math" charset="0"/>
                                </a:rPr>
                              </m:ctrlPr>
                            </m:funcPr>
                            <m:fName>
                              <m:r>
                                <m:rPr>
                                  <m:sty m:val="p"/>
                                </m:rPr>
                                <a:rPr lang="en-US" b="0" i="0" smtClean="0">
                                  <a:latin typeface="Cambria Math" charset="0"/>
                                </a:rPr>
                                <m:t>ln</m:t>
                              </m:r>
                            </m:fName>
                            <m:e>
                              <m:r>
                                <a:rPr lang="en-US" b="0" i="1" smtClean="0">
                                  <a:latin typeface="Cambria Math" charset="0"/>
                                </a:rPr>
                                <m:t>2</m:t>
                              </m:r>
                            </m:e>
                          </m:func>
                        </m:num>
                        <m:den>
                          <m:r>
                            <a:rPr lang="en-US" b="0" i="1" smtClean="0">
                              <a:latin typeface="Cambria Math" charset="0"/>
                            </a:rPr>
                            <m:t>𝑘</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834223" y="3538370"/>
                <a:ext cx="1134157" cy="52597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39376" y="5099651"/>
                <a:ext cx="2958246"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𝑡</m:t>
                          </m:r>
                        </m:e>
                        <m:sub>
                          <m:r>
                            <a:rPr lang="en-US" b="0" i="1" smtClean="0">
                              <a:latin typeface="Cambria Math" charset="0"/>
                            </a:rPr>
                            <m:t>1/2</m:t>
                          </m:r>
                        </m:sub>
                      </m:sSub>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ln</m:t>
                          </m:r>
                        </m:fName>
                        <m:e>
                          <m:r>
                            <a:rPr lang="en-US" b="0" i="1" smtClean="0">
                              <a:latin typeface="Cambria Math" charset="0"/>
                            </a:rPr>
                            <m:t>2 ∗</m:t>
                          </m:r>
                          <m:f>
                            <m:fPr>
                              <m:ctrlPr>
                                <a:rPr lang="en-US" b="0" i="1" smtClean="0">
                                  <a:latin typeface="Cambria Math" charset="0"/>
                                </a:rPr>
                              </m:ctrlPr>
                            </m:fPr>
                            <m:num>
                              <m:r>
                                <a:rPr lang="en-US" b="0" i="1" smtClean="0">
                                  <a:latin typeface="Cambria Math" charset="0"/>
                                </a:rPr>
                                <m:t>𝑉</m:t>
                              </m:r>
                            </m:num>
                            <m:den>
                              <m:r>
                                <a:rPr lang="en-US" b="0" i="1" smtClean="0">
                                  <a:latin typeface="Cambria Math" charset="0"/>
                                </a:rPr>
                                <m:t>𝐶𝐿</m:t>
                              </m:r>
                            </m:den>
                          </m:f>
                          <m:r>
                            <a:rPr lang="en-US" b="0" i="1" smtClean="0">
                              <a:latin typeface="Cambria Math" charset="0"/>
                            </a:rPr>
                            <m:t>=0.693∗</m:t>
                          </m:r>
                          <m:f>
                            <m:fPr>
                              <m:ctrlPr>
                                <a:rPr lang="mr-IN" b="0" i="1" smtClean="0">
                                  <a:latin typeface="Cambria Math" charset="0"/>
                                </a:rPr>
                              </m:ctrlPr>
                            </m:fPr>
                            <m:num>
                              <m:r>
                                <a:rPr lang="en-US" b="0" i="1" smtClean="0">
                                  <a:latin typeface="Cambria Math" charset="0"/>
                                </a:rPr>
                                <m:t>𝑉</m:t>
                              </m:r>
                            </m:num>
                            <m:den>
                              <m:r>
                                <a:rPr lang="en-US" b="0" i="1" smtClean="0">
                                  <a:latin typeface="Cambria Math" charset="0"/>
                                </a:rPr>
                                <m:t>𝐶𝐿</m:t>
                              </m:r>
                            </m:den>
                          </m:f>
                        </m:e>
                      </m:func>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39376" y="5099651"/>
                <a:ext cx="2958246" cy="518540"/>
              </a:xfrm>
              <a:prstGeom prst="rect">
                <a:avLst/>
              </a:prstGeom>
              <a:blipFill rotWithShape="0">
                <a:blip r:embed="rId6"/>
                <a:stretch>
                  <a:fillRect/>
                </a:stretch>
              </a:blipFill>
            </p:spPr>
            <p:txBody>
              <a:bodyPr/>
              <a:lstStyle/>
              <a:p>
                <a:r>
                  <a:rPr lang="en-US">
                    <a:noFill/>
                  </a:rPr>
                  <a:t> </a:t>
                </a:r>
              </a:p>
            </p:txBody>
          </p:sp>
        </mc:Fallback>
      </mc:AlternateContent>
      <p:sp>
        <p:nvSpPr>
          <p:cNvPr id="10" name="TextBox 9"/>
          <p:cNvSpPr txBox="1"/>
          <p:nvPr/>
        </p:nvSpPr>
        <p:spPr>
          <a:xfrm>
            <a:off x="877159" y="406577"/>
            <a:ext cx="1158330" cy="461665"/>
          </a:xfrm>
          <a:prstGeom prst="rect">
            <a:avLst/>
          </a:prstGeom>
          <a:noFill/>
        </p:spPr>
        <p:txBody>
          <a:bodyPr wrap="none" rtlCol="0">
            <a:spAutoFit/>
          </a:bodyPr>
          <a:lstStyle/>
          <a:p>
            <a:r>
              <a:rPr lang="en-US" sz="2400" dirty="0" smtClean="0"/>
              <a:t>Half-life</a:t>
            </a:r>
            <a:endParaRPr lang="en-US" sz="2400" dirty="0"/>
          </a:p>
        </p:txBody>
      </p:sp>
      <mc:AlternateContent xmlns:mc="http://schemas.openxmlformats.org/markup-compatibility/2006" xmlns:a14="http://schemas.microsoft.com/office/drawing/2010/main">
        <mc:Choice Requires="a14">
          <p:sp>
            <p:nvSpPr>
              <p:cNvPr id="11" name="TextBox 10"/>
              <p:cNvSpPr txBox="1"/>
              <p:nvPr/>
            </p:nvSpPr>
            <p:spPr>
              <a:xfrm>
                <a:off x="2209800" y="1196377"/>
                <a:ext cx="2273251"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r>
                            <a:rPr lang="en-US" b="0" i="1" smtClean="0">
                              <a:latin typeface="Cambria Math" charset="0"/>
                            </a:rPr>
                            <m:t>𝑑𝐶</m:t>
                          </m:r>
                        </m:num>
                        <m:den>
                          <m:r>
                            <a:rPr lang="en-US" b="0" i="1" smtClean="0">
                              <a:latin typeface="Cambria Math" charset="0"/>
                            </a:rPr>
                            <m:t>𝑑𝑡</m:t>
                          </m:r>
                        </m:den>
                      </m:f>
                      <m:r>
                        <a:rPr lang="en-US" b="0" i="1" smtClean="0">
                          <a:latin typeface="Cambria Math" charset="0"/>
                        </a:rPr>
                        <m:t>=</m:t>
                      </m:r>
                      <m:f>
                        <m:fPr>
                          <m:ctrlPr>
                            <a:rPr lang="en-US" b="0" i="1" smtClean="0">
                              <a:latin typeface="Cambria Math" charset="0"/>
                            </a:rPr>
                          </m:ctrlPr>
                        </m:fPr>
                        <m:num>
                          <m:r>
                            <a:rPr lang="en-US" b="0" i="1" smtClean="0">
                              <a:latin typeface="Cambria Math" charset="0"/>
                            </a:rPr>
                            <m:t>𝐶𝐿</m:t>
                          </m:r>
                        </m:num>
                        <m:den>
                          <m:r>
                            <a:rPr lang="en-US" b="0" i="1" smtClean="0">
                              <a:latin typeface="Cambria Math" charset="0"/>
                            </a:rPr>
                            <m:t>𝑉</m:t>
                          </m:r>
                        </m:den>
                      </m:f>
                      <m:r>
                        <a:rPr lang="en-US" b="0" i="1" smtClean="0">
                          <a:latin typeface="Cambria Math" charset="0"/>
                        </a:rPr>
                        <m:t>∗</m:t>
                      </m:r>
                      <m:r>
                        <a:rPr lang="en-US" b="0" i="1" smtClean="0">
                          <a:latin typeface="Cambria Math" charset="0"/>
                        </a:rPr>
                        <m:t>𝐶</m:t>
                      </m:r>
                      <m:r>
                        <a:rPr lang="en-US" b="0" i="1" smtClean="0">
                          <a:latin typeface="Cambria Math" charset="0"/>
                        </a:rPr>
                        <m:t>=</m:t>
                      </m:r>
                      <m:r>
                        <a:rPr lang="en-US" b="0" i="1" smtClean="0">
                          <a:latin typeface="Cambria Math" charset="0"/>
                        </a:rPr>
                        <m:t>𝑘</m:t>
                      </m:r>
                      <m:r>
                        <a:rPr lang="en-US" b="0" i="1" smtClean="0">
                          <a:latin typeface="Cambria Math" charset="0"/>
                        </a:rPr>
                        <m:t>∗</m:t>
                      </m:r>
                      <m:r>
                        <a:rPr lang="en-US" b="0" i="1" smtClean="0">
                          <a:latin typeface="Cambria Math" charset="0"/>
                        </a:rPr>
                        <m:t>𝐶</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209800" y="1196377"/>
                <a:ext cx="2273251" cy="525978"/>
              </a:xfrm>
              <a:prstGeom prst="rect">
                <a:avLst/>
              </a:prstGeom>
              <a:blipFill rotWithShape="0">
                <a:blip r:embed="rId7"/>
                <a:stretch>
                  <a:fillRect/>
                </a:stretch>
              </a:blipFill>
            </p:spPr>
            <p:txBody>
              <a:bodyPr/>
              <a:lstStyle/>
              <a:p>
                <a:r>
                  <a:rPr lang="en-US">
                    <a:noFill/>
                  </a:rPr>
                  <a:t> </a:t>
                </a:r>
              </a:p>
            </p:txBody>
          </p:sp>
        </mc:Fallback>
      </mc:AlternateContent>
      <p:sp>
        <p:nvSpPr>
          <p:cNvPr id="12" name="TextBox 11"/>
          <p:cNvSpPr txBox="1"/>
          <p:nvPr/>
        </p:nvSpPr>
        <p:spPr>
          <a:xfrm>
            <a:off x="3385751" y="1493991"/>
            <a:ext cx="237566" cy="369332"/>
          </a:xfrm>
          <a:prstGeom prst="rect">
            <a:avLst/>
          </a:prstGeom>
          <a:noFill/>
        </p:spPr>
        <p:txBody>
          <a:bodyPr wrap="none" rtlCol="0">
            <a:spAutoFit/>
          </a:bodyPr>
          <a:lstStyle/>
          <a:p>
            <a:r>
              <a:rPr lang="en-US" dirty="0" smtClean="0"/>
              <a:t> </a:t>
            </a:r>
            <a:endParaRPr lang="en-US" dirty="0"/>
          </a:p>
        </p:txBody>
      </p:sp>
      <p:sp>
        <p:nvSpPr>
          <p:cNvPr id="13" name="TextBox 12"/>
          <p:cNvSpPr txBox="1"/>
          <p:nvPr/>
        </p:nvSpPr>
        <p:spPr>
          <a:xfrm>
            <a:off x="618038" y="1309325"/>
            <a:ext cx="1464055" cy="369332"/>
          </a:xfrm>
          <a:prstGeom prst="rect">
            <a:avLst/>
          </a:prstGeom>
          <a:noFill/>
        </p:spPr>
        <p:txBody>
          <a:bodyPr wrap="none" rtlCol="0">
            <a:spAutoFit/>
          </a:bodyPr>
          <a:lstStyle/>
          <a:p>
            <a:r>
              <a:rPr lang="en-US" dirty="0" smtClean="0"/>
              <a:t>Integration of</a:t>
            </a:r>
            <a:endParaRPr lang="en-US" dirty="0"/>
          </a:p>
        </p:txBody>
      </p:sp>
      <p:sp>
        <p:nvSpPr>
          <p:cNvPr id="14" name="TextBox 13"/>
          <p:cNvSpPr txBox="1"/>
          <p:nvPr/>
        </p:nvSpPr>
        <p:spPr>
          <a:xfrm>
            <a:off x="4799268" y="1284121"/>
            <a:ext cx="721672" cy="369332"/>
          </a:xfrm>
          <a:prstGeom prst="rect">
            <a:avLst/>
          </a:prstGeom>
          <a:noFill/>
        </p:spPr>
        <p:txBody>
          <a:bodyPr wrap="none" rtlCol="0">
            <a:spAutoFit/>
          </a:bodyPr>
          <a:lstStyle/>
          <a:p>
            <a:r>
              <a:rPr lang="en-US" dirty="0" smtClean="0"/>
              <a:t>yields</a:t>
            </a:r>
            <a:endParaRPr lang="en-US" dirty="0"/>
          </a:p>
        </p:txBody>
      </p:sp>
      <p:sp>
        <p:nvSpPr>
          <p:cNvPr id="15" name="TextBox 14"/>
          <p:cNvSpPr txBox="1"/>
          <p:nvPr/>
        </p:nvSpPr>
        <p:spPr>
          <a:xfrm>
            <a:off x="596837" y="2171734"/>
            <a:ext cx="10693120" cy="369332"/>
          </a:xfrm>
          <a:prstGeom prst="rect">
            <a:avLst/>
          </a:prstGeom>
          <a:noFill/>
        </p:spPr>
        <p:txBody>
          <a:bodyPr wrap="none" rtlCol="0">
            <a:spAutoFit/>
          </a:bodyPr>
          <a:lstStyle/>
          <a:p>
            <a:r>
              <a:rPr lang="en-US" dirty="0" smtClean="0"/>
              <a:t>The time at which the concentration reaches half of its initial value can be calculated by substituting C with C</a:t>
            </a:r>
            <a:r>
              <a:rPr lang="en-US" baseline="-25000" dirty="0" smtClean="0"/>
              <a:t>0</a:t>
            </a:r>
            <a:r>
              <a:rPr lang="en-US" dirty="0" smtClean="0"/>
              <a:t>/2.</a:t>
            </a:r>
            <a:endParaRPr lang="en-US" dirty="0"/>
          </a:p>
        </p:txBody>
      </p:sp>
      <p:sp>
        <p:nvSpPr>
          <p:cNvPr id="16" name="TextBox 15"/>
          <p:cNvSpPr txBox="1"/>
          <p:nvPr/>
        </p:nvSpPr>
        <p:spPr>
          <a:xfrm>
            <a:off x="639376" y="3645243"/>
            <a:ext cx="2005998" cy="369332"/>
          </a:xfrm>
          <a:prstGeom prst="rect">
            <a:avLst/>
          </a:prstGeom>
          <a:noFill/>
        </p:spPr>
        <p:txBody>
          <a:bodyPr wrap="none" rtlCol="0">
            <a:spAutoFit/>
          </a:bodyPr>
          <a:lstStyle/>
          <a:p>
            <a:r>
              <a:rPr lang="en-US" dirty="0" smtClean="0"/>
              <a:t>From which follows</a:t>
            </a:r>
            <a:endParaRPr lang="en-US" dirty="0"/>
          </a:p>
        </p:txBody>
      </p:sp>
      <p:sp>
        <p:nvSpPr>
          <p:cNvPr id="17" name="TextBox 16"/>
          <p:cNvSpPr txBox="1"/>
          <p:nvPr/>
        </p:nvSpPr>
        <p:spPr>
          <a:xfrm>
            <a:off x="4769534" y="3631833"/>
            <a:ext cx="538930" cy="369332"/>
          </a:xfrm>
          <a:prstGeom prst="rect">
            <a:avLst/>
          </a:prstGeom>
          <a:noFill/>
        </p:spPr>
        <p:txBody>
          <a:bodyPr wrap="none" rtlCol="0">
            <a:spAutoFit/>
          </a:bodyPr>
          <a:lstStyle/>
          <a:p>
            <a:r>
              <a:rPr lang="en-US" smtClean="0"/>
              <a:t>and</a:t>
            </a:r>
            <a:endParaRPr lang="en-US"/>
          </a:p>
        </p:txBody>
      </p:sp>
      <p:sp>
        <p:nvSpPr>
          <p:cNvPr id="18" name="TextBox 17"/>
          <p:cNvSpPr txBox="1"/>
          <p:nvPr/>
        </p:nvSpPr>
        <p:spPr>
          <a:xfrm>
            <a:off x="572123" y="4510701"/>
            <a:ext cx="10436383" cy="369332"/>
          </a:xfrm>
          <a:prstGeom prst="rect">
            <a:avLst/>
          </a:prstGeom>
          <a:noFill/>
        </p:spPr>
        <p:txBody>
          <a:bodyPr wrap="none" rtlCol="0">
            <a:spAutoFit/>
          </a:bodyPr>
          <a:lstStyle/>
          <a:p>
            <a:r>
              <a:rPr lang="en-US" dirty="0" smtClean="0"/>
              <a:t>Replacing k again with CL/V yields the final relation of the half life to the volume of distribution and clearance.</a:t>
            </a:r>
            <a:endParaRPr lang="en-US" dirty="0"/>
          </a:p>
        </p:txBody>
      </p:sp>
    </p:spTree>
    <p:extLst>
      <p:ext uri="{BB962C8B-B14F-4D97-AF65-F5344CB8AC3E}">
        <p14:creationId xmlns:p14="http://schemas.microsoft.com/office/powerpoint/2010/main" val="135929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11</a:t>
            </a:fld>
            <a:endParaRPr lang="en-US"/>
          </a:p>
        </p:txBody>
      </p:sp>
      <p:sp>
        <p:nvSpPr>
          <p:cNvPr id="5" name="TextBox 4"/>
          <p:cNvSpPr txBox="1"/>
          <p:nvPr/>
        </p:nvSpPr>
        <p:spPr>
          <a:xfrm>
            <a:off x="1023258" y="489857"/>
            <a:ext cx="1158330" cy="461665"/>
          </a:xfrm>
          <a:prstGeom prst="rect">
            <a:avLst/>
          </a:prstGeom>
          <a:noFill/>
        </p:spPr>
        <p:txBody>
          <a:bodyPr wrap="none" rtlCol="0">
            <a:spAutoFit/>
          </a:bodyPr>
          <a:lstStyle/>
          <a:p>
            <a:r>
              <a:rPr lang="en-US" sz="2400" dirty="0" smtClean="0"/>
              <a:t>Half-life</a:t>
            </a:r>
            <a:endParaRPr lang="en-US" sz="2400" dirty="0"/>
          </a:p>
        </p:txBody>
      </p:sp>
      <p:grpSp>
        <p:nvGrpSpPr>
          <p:cNvPr id="6" name="Group 5"/>
          <p:cNvGrpSpPr/>
          <p:nvPr/>
        </p:nvGrpSpPr>
        <p:grpSpPr>
          <a:xfrm>
            <a:off x="1568039" y="1553808"/>
            <a:ext cx="9055922" cy="3242417"/>
            <a:chOff x="67427" y="262784"/>
            <a:chExt cx="9055922" cy="3242417"/>
          </a:xfrm>
        </p:grpSpPr>
        <p:grpSp>
          <p:nvGrpSpPr>
            <p:cNvPr id="7" name="Group 6"/>
            <p:cNvGrpSpPr/>
            <p:nvPr/>
          </p:nvGrpSpPr>
          <p:grpSpPr>
            <a:xfrm>
              <a:off x="4663175" y="262784"/>
              <a:ext cx="4460174" cy="3211386"/>
              <a:chOff x="1090083" y="1039297"/>
              <a:chExt cx="5428523" cy="3764280"/>
            </a:xfrm>
          </p:grpSpPr>
          <p:pic>
            <p:nvPicPr>
              <p:cNvPr id="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065" t="7498" r="33744" b="8726"/>
              <a:stretch/>
            </p:blipFill>
            <p:spPr bwMode="auto">
              <a:xfrm>
                <a:off x="1828800" y="1039297"/>
                <a:ext cx="4663440" cy="338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1371670" y="3839722"/>
                <a:ext cx="49885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1.25</a:t>
                </a:r>
                <a:endParaRPr lang="en-US" sz="14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1416555" y="2882112"/>
                <a:ext cx="409087"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2.5</a:t>
                </a:r>
                <a:endParaRPr lang="en-US" sz="1400"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1416555" y="1986026"/>
                <a:ext cx="409087"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5.0</a:t>
                </a:r>
                <a:endParaRPr lang="en-US" sz="1400"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1338448" y="1065027"/>
                <a:ext cx="49885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10.0</a:t>
                </a:r>
                <a:endParaRPr lang="en-US" sz="14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2497775" y="4284241"/>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3979727" y="4284241"/>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3235411" y="4284241"/>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p:txBody>
          </p:sp>
          <p:sp>
            <p:nvSpPr>
              <p:cNvPr id="36" name="TextBox 35"/>
              <p:cNvSpPr txBox="1"/>
              <p:nvPr/>
            </p:nvSpPr>
            <p:spPr>
              <a:xfrm>
                <a:off x="6154404" y="4284241"/>
                <a:ext cx="364202"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12</a:t>
                </a:r>
                <a:endParaRPr lang="en-US" sz="1400" dirty="0">
                  <a:latin typeface="Times New Roman" panose="02020603050405020304" pitchFamily="18" charset="0"/>
                  <a:cs typeface="Times New Roman" panose="02020603050405020304" pitchFamily="18" charset="0"/>
                </a:endParaRPr>
              </a:p>
            </p:txBody>
          </p:sp>
          <p:sp>
            <p:nvSpPr>
              <p:cNvPr id="37" name="TextBox 36"/>
              <p:cNvSpPr txBox="1"/>
              <p:nvPr/>
            </p:nvSpPr>
            <p:spPr>
              <a:xfrm>
                <a:off x="4719450" y="4284241"/>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5405250" y="4284241"/>
                <a:ext cx="364202"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10</a:t>
                </a:r>
                <a:endParaRPr lang="en-US" sz="1400"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1800926" y="4284241"/>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3235411" y="4495800"/>
                <a:ext cx="1119345"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Time (hours)</a:t>
                </a:r>
                <a:endParaRPr lang="en-US" sz="1400" dirty="0">
                  <a:latin typeface="Times New Roman" panose="02020603050405020304" pitchFamily="18" charset="0"/>
                  <a:cs typeface="Times New Roman" panose="02020603050405020304" pitchFamily="18" charset="0"/>
                </a:endParaRPr>
              </a:p>
            </p:txBody>
          </p:sp>
          <p:sp>
            <p:nvSpPr>
              <p:cNvPr id="41" name="TextBox 40"/>
              <p:cNvSpPr txBox="1"/>
              <p:nvPr/>
            </p:nvSpPr>
            <p:spPr>
              <a:xfrm rot="16200000">
                <a:off x="12056" y="2540256"/>
                <a:ext cx="2530653" cy="374599"/>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Drug concentration (mg/L)</a:t>
                </a:r>
                <a:endParaRPr lang="en-US" sz="14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2381639" y="1833276"/>
                <a:ext cx="470588" cy="360766"/>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t</a:t>
                </a:r>
                <a:r>
                  <a:rPr lang="en-US" sz="1400" baseline="-25000" dirty="0">
                    <a:latin typeface="Times New Roman" panose="02020603050405020304" pitchFamily="18" charset="0"/>
                    <a:cs typeface="Times New Roman" panose="02020603050405020304" pitchFamily="18" charset="0"/>
                  </a:rPr>
                  <a:t>1/2</a:t>
                </a:r>
              </a:p>
            </p:txBody>
          </p:sp>
          <p:sp>
            <p:nvSpPr>
              <p:cNvPr id="43" name="TextBox 42"/>
              <p:cNvSpPr txBox="1"/>
              <p:nvPr/>
            </p:nvSpPr>
            <p:spPr>
              <a:xfrm>
                <a:off x="3674075" y="2724924"/>
                <a:ext cx="38664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t</a:t>
                </a:r>
                <a:r>
                  <a:rPr lang="en-US" sz="1400" baseline="-25000" dirty="0" smtClean="0">
                    <a:latin typeface="Times New Roman" panose="02020603050405020304" pitchFamily="18" charset="0"/>
                    <a:cs typeface="Times New Roman" panose="02020603050405020304" pitchFamily="18" charset="0"/>
                  </a:rPr>
                  <a:t>1/2</a:t>
                </a:r>
                <a:endParaRPr lang="en-US" sz="1400" baseline="-25000" dirty="0">
                  <a:latin typeface="Times New Roman" panose="02020603050405020304" pitchFamily="18" charset="0"/>
                  <a:cs typeface="Times New Roman" panose="02020603050405020304" pitchFamily="18" charset="0"/>
                </a:endParaRPr>
              </a:p>
            </p:txBody>
          </p:sp>
          <p:sp>
            <p:nvSpPr>
              <p:cNvPr id="44" name="TextBox 43"/>
              <p:cNvSpPr txBox="1"/>
              <p:nvPr/>
            </p:nvSpPr>
            <p:spPr>
              <a:xfrm>
                <a:off x="5278456" y="3666109"/>
                <a:ext cx="38664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t</a:t>
                </a:r>
                <a:r>
                  <a:rPr lang="en-US" sz="1400" baseline="-25000" dirty="0" smtClean="0">
                    <a:latin typeface="Times New Roman" panose="02020603050405020304" pitchFamily="18" charset="0"/>
                    <a:cs typeface="Times New Roman" panose="02020603050405020304" pitchFamily="18" charset="0"/>
                  </a:rPr>
                  <a:t>1/2</a:t>
                </a:r>
                <a:endParaRPr lang="en-US" sz="1400" baseline="-25000" dirty="0">
                  <a:latin typeface="Times New Roman" panose="02020603050405020304" pitchFamily="18" charset="0"/>
                  <a:cs typeface="Times New Roman" panose="02020603050405020304" pitchFamily="18" charset="0"/>
                </a:endParaRPr>
              </a:p>
            </p:txBody>
          </p:sp>
        </p:grpSp>
        <p:grpSp>
          <p:nvGrpSpPr>
            <p:cNvPr id="8" name="Group 7"/>
            <p:cNvGrpSpPr>
              <a:grpSpLocks noChangeAspect="1"/>
            </p:cNvGrpSpPr>
            <p:nvPr/>
          </p:nvGrpSpPr>
          <p:grpSpPr>
            <a:xfrm>
              <a:off x="67427" y="262785"/>
              <a:ext cx="4217018" cy="3242416"/>
              <a:chOff x="435973" y="1094939"/>
              <a:chExt cx="5513315" cy="3965943"/>
            </a:xfrm>
          </p:grpSpPr>
          <p:pic>
            <p:nvPicPr>
              <p:cNvPr id="11"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7486" t="9911" r="34768" b="10538"/>
              <a:stretch/>
            </p:blipFill>
            <p:spPr bwMode="auto">
              <a:xfrm>
                <a:off x="1219200" y="1219200"/>
                <a:ext cx="4663440"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86743" y="3849945"/>
                <a:ext cx="498855"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1.25</a:t>
                </a:r>
                <a:endParaRPr lang="en-US" sz="1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767314" y="3453383"/>
                <a:ext cx="409086"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2.5</a:t>
                </a:r>
                <a:endParaRPr lang="en-US" sz="14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772573" y="2613260"/>
                <a:ext cx="409086"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5.0</a:t>
                </a:r>
                <a:endParaRPr lang="en-US" sz="14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686743" y="1094939"/>
                <a:ext cx="498855"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10.0</a:t>
                </a:r>
                <a:endParaRPr lang="en-US" sz="1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1873865" y="4452062"/>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369465" y="4452062"/>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2625149" y="4452062"/>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5585086" y="4452062"/>
                <a:ext cx="364202"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12</a:t>
                </a:r>
                <a:endParaRPr lang="en-US" sz="14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4136484" y="4452062"/>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4822284" y="4452062"/>
                <a:ext cx="364202"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10</a:t>
                </a:r>
                <a:endParaRPr lang="en-US" sz="14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163368" y="4452062"/>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25149" y="4753105"/>
                <a:ext cx="1119346"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Time (hours)</a:t>
                </a:r>
                <a:endParaRPr lang="en-US" sz="1400" dirty="0">
                  <a:latin typeface="Times New Roman" panose="02020603050405020304" pitchFamily="18" charset="0"/>
                  <a:cs typeface="Times New Roman" panose="02020603050405020304" pitchFamily="18" charset="0"/>
                </a:endParaRPr>
              </a:p>
            </p:txBody>
          </p:sp>
          <p:sp>
            <p:nvSpPr>
              <p:cNvPr id="24" name="TextBox 23"/>
              <p:cNvSpPr txBox="1"/>
              <p:nvPr/>
            </p:nvSpPr>
            <p:spPr>
              <a:xfrm rot="16200000">
                <a:off x="-781713" y="2512415"/>
                <a:ext cx="2837760" cy="402387"/>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Drug concentration (mg/L)</a:t>
                </a:r>
                <a:endParaRPr lang="en-US" sz="14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1697210" y="2475506"/>
                <a:ext cx="38664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t</a:t>
                </a:r>
                <a:r>
                  <a:rPr lang="en-US" sz="1400" baseline="-25000" dirty="0" smtClean="0">
                    <a:latin typeface="Times New Roman" panose="02020603050405020304" pitchFamily="18" charset="0"/>
                    <a:cs typeface="Times New Roman" panose="02020603050405020304" pitchFamily="18" charset="0"/>
                  </a:rPr>
                  <a:t>1/2</a:t>
                </a:r>
                <a:endParaRPr lang="en-US" sz="1400" baseline="-250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2911520" y="3296293"/>
                <a:ext cx="38664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t</a:t>
                </a:r>
                <a:r>
                  <a:rPr lang="en-US" sz="1400" baseline="-25000" dirty="0" smtClean="0">
                    <a:latin typeface="Times New Roman" panose="02020603050405020304" pitchFamily="18" charset="0"/>
                    <a:cs typeface="Times New Roman" panose="02020603050405020304" pitchFamily="18" charset="0"/>
                  </a:rPr>
                  <a:t>1/2</a:t>
                </a:r>
                <a:endParaRPr lang="en-US" sz="1400" baseline="-25000" dirty="0">
                  <a:latin typeface="Times New Roman" panose="02020603050405020304" pitchFamily="18" charset="0"/>
                  <a:cs typeface="Times New Roman" panose="02020603050405020304" pitchFamily="18" charset="0"/>
                </a:endParaRPr>
              </a:p>
            </p:txBody>
          </p:sp>
          <p:sp>
            <p:nvSpPr>
              <p:cNvPr id="27" name="TextBox 26"/>
              <p:cNvSpPr txBox="1"/>
              <p:nvPr/>
            </p:nvSpPr>
            <p:spPr>
              <a:xfrm>
                <a:off x="4335211" y="3735650"/>
                <a:ext cx="38664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t</a:t>
                </a:r>
                <a:r>
                  <a:rPr lang="en-US" sz="1400" baseline="-25000" dirty="0" smtClean="0">
                    <a:latin typeface="Times New Roman" panose="02020603050405020304" pitchFamily="18" charset="0"/>
                    <a:cs typeface="Times New Roman" panose="02020603050405020304" pitchFamily="18" charset="0"/>
                  </a:rPr>
                  <a:t>1/2</a:t>
                </a:r>
                <a:endParaRPr lang="en-US" sz="1400" baseline="-25000" dirty="0">
                  <a:latin typeface="Times New Roman" panose="02020603050405020304" pitchFamily="18" charset="0"/>
                  <a:cs typeface="Times New Roman" panose="02020603050405020304" pitchFamily="18" charset="0"/>
                </a:endParaRPr>
              </a:p>
            </p:txBody>
          </p:sp>
        </p:grpSp>
        <p:sp>
          <p:nvSpPr>
            <p:cNvPr id="9" name="TextBox 8"/>
            <p:cNvSpPr txBox="1"/>
            <p:nvPr/>
          </p:nvSpPr>
          <p:spPr>
            <a:xfrm>
              <a:off x="5819761" y="1201743"/>
              <a:ext cx="184731" cy="369332"/>
            </a:xfrm>
            <a:prstGeom prst="rect">
              <a:avLst/>
            </a:prstGeom>
            <a:noFill/>
          </p:spPr>
          <p:txBody>
            <a:bodyPr wrap="none" rtlCol="0">
              <a:spAutoFit/>
            </a:bodyPr>
            <a:lstStyle/>
            <a:p>
              <a:endParaRPr lang="en-US" dirty="0"/>
            </a:p>
          </p:txBody>
        </p:sp>
        <p:sp>
          <p:nvSpPr>
            <p:cNvPr id="10" name="Rectangle 9"/>
            <p:cNvSpPr/>
            <p:nvPr/>
          </p:nvSpPr>
          <p:spPr>
            <a:xfrm>
              <a:off x="2108788" y="692349"/>
              <a:ext cx="1789272" cy="830997"/>
            </a:xfrm>
            <a:prstGeom prst="rect">
              <a:avLst/>
            </a:prstGeom>
          </p:spPr>
          <p:txBody>
            <a:bodyPr wrap="none">
              <a:spAutoFit/>
            </a:bodyPr>
            <a:lstStyle/>
            <a:p>
              <a:r>
                <a:rPr lang="en-US" sz="1600" dirty="0" smtClean="0">
                  <a:latin typeface="Times New Roman" panose="02020603050405020304" pitchFamily="18" charset="0"/>
                  <a:cs typeface="Times New Roman" panose="02020603050405020304" pitchFamily="18" charset="0"/>
                </a:rPr>
                <a:t>t</a:t>
              </a:r>
              <a:r>
                <a:rPr lang="en-US" sz="1600" baseline="-25000" dirty="0" smtClean="0">
                  <a:latin typeface="Times New Roman" panose="02020603050405020304" pitchFamily="18" charset="0"/>
                  <a:cs typeface="Times New Roman" panose="02020603050405020304" pitchFamily="18" charset="0"/>
                </a:rPr>
                <a:t>1/2 </a:t>
              </a:r>
              <a:r>
                <a:rPr lang="en-US" sz="1600" dirty="0" smtClean="0">
                  <a:latin typeface="Times New Roman" panose="02020603050405020304" pitchFamily="18" charset="0"/>
                  <a:cs typeface="Times New Roman" panose="02020603050405020304" pitchFamily="18" charset="0"/>
                </a:rPr>
                <a:t>= 0.693/k</a:t>
              </a:r>
            </a:p>
            <a:p>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a:t>
              </a:r>
              <a:r>
                <a:rPr lang="en-US" sz="1600" baseline="-25000" dirty="0" smtClean="0">
                  <a:latin typeface="Times New Roman" panose="02020603050405020304" pitchFamily="18" charset="0"/>
                  <a:cs typeface="Times New Roman" panose="02020603050405020304" pitchFamily="18" charset="0"/>
                </a:rPr>
                <a:t>1/2 </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0.693*(</a:t>
              </a:r>
              <a:r>
                <a:rPr lang="en-US" sz="1600" dirty="0" err="1" smtClean="0">
                  <a:latin typeface="Times New Roman" panose="02020603050405020304" pitchFamily="18" charset="0"/>
                  <a:cs typeface="Times New Roman" panose="02020603050405020304" pitchFamily="18" charset="0"/>
                </a:rPr>
                <a:t>V</a:t>
              </a:r>
              <a:r>
                <a:rPr lang="en-US" sz="1600" baseline="-25000" dirty="0" err="1" smtClean="0">
                  <a:latin typeface="Times New Roman" panose="02020603050405020304" pitchFamily="18" charset="0"/>
                  <a:cs typeface="Times New Roman" panose="02020603050405020304" pitchFamily="18" charset="0"/>
                </a:rPr>
                <a:t>d</a:t>
              </a:r>
              <a:r>
                <a:rPr lang="en-US" sz="1600" dirty="0" smtClean="0">
                  <a:latin typeface="Times New Roman" panose="02020603050405020304" pitchFamily="18" charset="0"/>
                  <a:cs typeface="Times New Roman" panose="02020603050405020304" pitchFamily="18" charset="0"/>
                </a:rPr>
                <a:t>/Cl)</a:t>
              </a:r>
              <a:endParaRPr 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98280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2091" y="951469"/>
            <a:ext cx="6120713" cy="4590535"/>
          </a:xfrm>
          <a:prstGeom prst="rect">
            <a:avLst/>
          </a:prstGeom>
        </p:spPr>
      </p:pic>
      <p:sp>
        <p:nvSpPr>
          <p:cNvPr id="7" name="TextBox 6"/>
          <p:cNvSpPr txBox="1"/>
          <p:nvPr/>
        </p:nvSpPr>
        <p:spPr>
          <a:xfrm>
            <a:off x="824613" y="489804"/>
            <a:ext cx="1385187" cy="461665"/>
          </a:xfrm>
          <a:prstGeom prst="rect">
            <a:avLst/>
          </a:prstGeom>
          <a:noFill/>
        </p:spPr>
        <p:txBody>
          <a:bodyPr wrap="none" rtlCol="0">
            <a:spAutoFit/>
          </a:bodyPr>
          <a:lstStyle/>
          <a:p>
            <a:r>
              <a:rPr lang="en-US" sz="2400" dirty="0" smtClean="0"/>
              <a:t>PK Profile</a:t>
            </a:r>
            <a:endParaRPr lang="en-US" sz="2400" dirty="0"/>
          </a:p>
        </p:txBody>
      </p:sp>
      <p:sp>
        <p:nvSpPr>
          <p:cNvPr id="8" name="TextBox 7"/>
          <p:cNvSpPr txBox="1"/>
          <p:nvPr/>
        </p:nvSpPr>
        <p:spPr>
          <a:xfrm>
            <a:off x="580768" y="1371600"/>
            <a:ext cx="5241323" cy="1477328"/>
          </a:xfrm>
          <a:prstGeom prst="rect">
            <a:avLst/>
          </a:prstGeom>
          <a:noFill/>
        </p:spPr>
        <p:txBody>
          <a:bodyPr wrap="square" rtlCol="0">
            <a:spAutoFit/>
          </a:bodyPr>
          <a:lstStyle/>
          <a:p>
            <a:r>
              <a:rPr lang="en-US" dirty="0" smtClean="0"/>
              <a:t>Clearance and volume of distribution shape the pharmacokinetic profile of a compound.</a:t>
            </a:r>
          </a:p>
          <a:p>
            <a:r>
              <a:rPr lang="en-US" dirty="0" smtClean="0"/>
              <a:t>Assuming the same dose and clearance, compounds with lower volume of distribution reach higher </a:t>
            </a:r>
            <a:r>
              <a:rPr lang="en-US" dirty="0" err="1" smtClean="0"/>
              <a:t>C</a:t>
            </a:r>
            <a:r>
              <a:rPr lang="en-US" baseline="-25000" dirty="0" err="1" smtClean="0"/>
              <a:t>max</a:t>
            </a:r>
            <a:r>
              <a:rPr lang="en-US" dirty="0" smtClean="0"/>
              <a:t> values but plasma concentration declines faster.</a:t>
            </a:r>
            <a:endParaRPr lang="en-US" dirty="0"/>
          </a:p>
        </p:txBody>
      </p:sp>
      <p:sp>
        <p:nvSpPr>
          <p:cNvPr id="9" name="TextBox 8"/>
          <p:cNvSpPr txBox="1"/>
          <p:nvPr/>
        </p:nvSpPr>
        <p:spPr>
          <a:xfrm>
            <a:off x="8699157" y="1779373"/>
            <a:ext cx="879600" cy="369332"/>
          </a:xfrm>
          <a:prstGeom prst="rect">
            <a:avLst/>
          </a:prstGeom>
          <a:noFill/>
        </p:spPr>
        <p:txBody>
          <a:bodyPr wrap="none" rtlCol="0">
            <a:spAutoFit/>
          </a:bodyPr>
          <a:lstStyle/>
          <a:p>
            <a:r>
              <a:rPr lang="en-US" b="1" dirty="0" smtClean="0">
                <a:solidFill>
                  <a:schemeClr val="accent5"/>
                </a:solidFill>
              </a:rPr>
              <a:t>Low </a:t>
            </a:r>
            <a:r>
              <a:rPr lang="en-US" b="1" dirty="0" err="1" smtClean="0">
                <a:solidFill>
                  <a:schemeClr val="accent5"/>
                </a:solidFill>
              </a:rPr>
              <a:t>Vd</a:t>
            </a:r>
            <a:endParaRPr lang="en-US" b="1" dirty="0">
              <a:solidFill>
                <a:schemeClr val="accent5"/>
              </a:solidFill>
            </a:endParaRPr>
          </a:p>
        </p:txBody>
      </p:sp>
      <p:sp>
        <p:nvSpPr>
          <p:cNvPr id="10" name="TextBox 9"/>
          <p:cNvSpPr txBox="1"/>
          <p:nvPr/>
        </p:nvSpPr>
        <p:spPr>
          <a:xfrm>
            <a:off x="8699157" y="2110264"/>
            <a:ext cx="921534" cy="369332"/>
          </a:xfrm>
          <a:prstGeom prst="rect">
            <a:avLst/>
          </a:prstGeom>
          <a:noFill/>
        </p:spPr>
        <p:txBody>
          <a:bodyPr wrap="none" rtlCol="0">
            <a:spAutoFit/>
          </a:bodyPr>
          <a:lstStyle/>
          <a:p>
            <a:r>
              <a:rPr lang="en-US" b="1" dirty="0" smtClean="0">
                <a:solidFill>
                  <a:schemeClr val="accent6"/>
                </a:solidFill>
              </a:rPr>
              <a:t>High </a:t>
            </a:r>
            <a:r>
              <a:rPr lang="en-US" b="1" dirty="0" err="1" smtClean="0">
                <a:solidFill>
                  <a:schemeClr val="accent6"/>
                </a:solidFill>
              </a:rPr>
              <a:t>Vd</a:t>
            </a:r>
            <a:endParaRPr lang="en-US" b="1" dirty="0">
              <a:solidFill>
                <a:schemeClr val="accent6"/>
              </a:solidFill>
            </a:endParaRPr>
          </a:p>
        </p:txBody>
      </p:sp>
    </p:spTree>
    <p:extLst>
      <p:ext uri="{BB962C8B-B14F-4D97-AF65-F5344CB8AC3E}">
        <p14:creationId xmlns:p14="http://schemas.microsoft.com/office/powerpoint/2010/main" val="1579334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13</a:t>
            </a:fld>
            <a:endParaRPr lang="en-US"/>
          </a:p>
        </p:txBody>
      </p:sp>
      <p:sp>
        <p:nvSpPr>
          <p:cNvPr id="5" name="TextBox 4"/>
          <p:cNvSpPr txBox="1"/>
          <p:nvPr/>
        </p:nvSpPr>
        <p:spPr>
          <a:xfrm>
            <a:off x="1023258" y="489857"/>
            <a:ext cx="2054409" cy="461665"/>
          </a:xfrm>
          <a:prstGeom prst="rect">
            <a:avLst/>
          </a:prstGeom>
          <a:noFill/>
        </p:spPr>
        <p:txBody>
          <a:bodyPr wrap="none" rtlCol="0">
            <a:spAutoFit/>
          </a:bodyPr>
          <a:lstStyle/>
          <a:p>
            <a:r>
              <a:rPr lang="en-US" sz="2400" smtClean="0"/>
              <a:t>Dosing Interval</a:t>
            </a:r>
            <a:endParaRPr lang="en-US" sz="2400" dirty="0"/>
          </a:p>
        </p:txBody>
      </p:sp>
      <p:sp>
        <p:nvSpPr>
          <p:cNvPr id="6" name="TextBox 5"/>
          <p:cNvSpPr txBox="1"/>
          <p:nvPr/>
        </p:nvSpPr>
        <p:spPr>
          <a:xfrm>
            <a:off x="655652" y="1186297"/>
            <a:ext cx="7301101" cy="369332"/>
          </a:xfrm>
          <a:prstGeom prst="rect">
            <a:avLst/>
          </a:prstGeom>
          <a:noFill/>
        </p:spPr>
        <p:txBody>
          <a:bodyPr wrap="none" rtlCol="0">
            <a:spAutoFit/>
          </a:bodyPr>
          <a:lstStyle/>
          <a:p>
            <a:r>
              <a:rPr lang="en-US" dirty="0" smtClean="0"/>
              <a:t>Half-life, clearance and volume of distribution determine the dosing interval</a:t>
            </a:r>
            <a:endParaRPr lang="en-US" dirty="0"/>
          </a:p>
        </p:txBody>
      </p:sp>
      <p:pic>
        <p:nvPicPr>
          <p:cNvPr id="7" name="Picture 2" descr="figure_12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83" y="2136296"/>
            <a:ext cx="4688741" cy="3595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8" name="Group 7"/>
          <p:cNvGrpSpPr/>
          <p:nvPr/>
        </p:nvGrpSpPr>
        <p:grpSpPr>
          <a:xfrm>
            <a:off x="6096000" y="2182821"/>
            <a:ext cx="6067079" cy="3571104"/>
            <a:chOff x="1466618" y="1769092"/>
            <a:chExt cx="5355209" cy="3152095"/>
          </a:xfrm>
        </p:grpSpPr>
        <p:grpSp>
          <p:nvGrpSpPr>
            <p:cNvPr id="9" name="Group 8"/>
            <p:cNvGrpSpPr/>
            <p:nvPr/>
          </p:nvGrpSpPr>
          <p:grpSpPr>
            <a:xfrm>
              <a:off x="1466618" y="1769092"/>
              <a:ext cx="5355209" cy="3152095"/>
              <a:chOff x="1466618" y="1769092"/>
              <a:chExt cx="5355209" cy="3152095"/>
            </a:xfrm>
          </p:grpSpPr>
          <p:graphicFrame>
            <p:nvGraphicFramePr>
              <p:cNvPr id="23" name="Chart 22"/>
              <p:cNvGraphicFramePr>
                <a:graphicFrameLocks/>
              </p:cNvGraphicFramePr>
              <p:nvPr>
                <p:extLst>
                  <p:ext uri="{D42A27DB-BD31-4B8C-83A1-F6EECF244321}">
                    <p14:modId xmlns:p14="http://schemas.microsoft.com/office/powerpoint/2010/main" val="838680003"/>
                  </p:ext>
                </p:extLst>
              </p:nvPr>
            </p:nvGraphicFramePr>
            <p:xfrm>
              <a:off x="1668802" y="1769092"/>
              <a:ext cx="5153025" cy="3014663"/>
            </p:xfrm>
            <a:graphic>
              <a:graphicData uri="http://schemas.openxmlformats.org/drawingml/2006/chart">
                <c:chart xmlns:c="http://schemas.openxmlformats.org/drawingml/2006/chart" xmlns:r="http://schemas.openxmlformats.org/officeDocument/2006/relationships" r:id="rId3"/>
              </a:graphicData>
            </a:graphic>
          </p:graphicFrame>
          <p:sp>
            <p:nvSpPr>
              <p:cNvPr id="24" name="Rectangle 23"/>
              <p:cNvSpPr/>
              <p:nvPr/>
            </p:nvSpPr>
            <p:spPr>
              <a:xfrm>
                <a:off x="1969033" y="4561367"/>
                <a:ext cx="4706203"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5400000">
                <a:off x="541152" y="3080205"/>
                <a:ext cx="2671867" cy="187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526685" y="4582633"/>
                <a:ext cx="1257845" cy="338554"/>
              </a:xfrm>
              <a:prstGeom prst="rect">
                <a:avLst/>
              </a:prstGeom>
              <a:noFill/>
              <a:ln w="19050">
                <a:noFill/>
              </a:ln>
            </p:spPr>
            <p:txBody>
              <a:bodyPr wrap="none" rtlCol="0">
                <a:spAutoFit/>
              </a:bodyPr>
              <a:lstStyle/>
              <a:p>
                <a:r>
                  <a:rPr lang="en-US" sz="1600" dirty="0" smtClean="0">
                    <a:latin typeface="Times New Roman" panose="02020603050405020304" pitchFamily="18" charset="0"/>
                    <a:cs typeface="Times New Roman" panose="02020603050405020304" pitchFamily="18" charset="0"/>
                  </a:rPr>
                  <a:t>Time (hours)</a:t>
                </a:r>
                <a:endParaRPr lang="en-US" sz="1600" dirty="0">
                  <a:latin typeface="Times New Roman" panose="02020603050405020304" pitchFamily="18" charset="0"/>
                  <a:cs typeface="Times New Roman" panose="02020603050405020304" pitchFamily="18" charset="0"/>
                </a:endParaRPr>
              </a:p>
            </p:txBody>
          </p:sp>
          <p:sp>
            <p:nvSpPr>
              <p:cNvPr id="27" name="TextBox 26"/>
              <p:cNvSpPr txBox="1"/>
              <p:nvPr/>
            </p:nvSpPr>
            <p:spPr>
              <a:xfrm rot="16200000">
                <a:off x="429475" y="3043903"/>
                <a:ext cx="2412840" cy="338554"/>
              </a:xfrm>
              <a:prstGeom prst="rect">
                <a:avLst/>
              </a:prstGeom>
              <a:noFill/>
              <a:ln w="19050">
                <a:noFill/>
              </a:ln>
            </p:spPr>
            <p:txBody>
              <a:bodyPr wrap="none" rtlCol="0">
                <a:spAutoFit/>
              </a:bodyPr>
              <a:lstStyle/>
              <a:p>
                <a:r>
                  <a:rPr lang="en-US" sz="1600" dirty="0" smtClean="0">
                    <a:latin typeface="Times New Roman" panose="02020603050405020304" pitchFamily="18" charset="0"/>
                    <a:cs typeface="Times New Roman" panose="02020603050405020304" pitchFamily="18" charset="0"/>
                  </a:rPr>
                  <a:t>Drug concentration (mg/L)</a:t>
                </a:r>
                <a:endParaRPr lang="en-US" sz="16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1893475"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648400"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403325"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4168883"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945074"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5657467" y="4407198"/>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10</a:t>
              </a:r>
              <a:endParaRPr lang="en-US" sz="16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6412450" y="4407198"/>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12</a:t>
              </a:r>
              <a:endParaRPr lang="en-US" sz="16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1741649" y="4226515"/>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741649" y="3770623"/>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741649" y="3264376"/>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1741649" y="275286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1741649" y="2249179"/>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674631" y="1774324"/>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10</a:t>
              </a:r>
              <a:endParaRPr lang="en-US" sz="1600" dirty="0">
                <a:latin typeface="Times New Roman" panose="02020603050405020304" pitchFamily="18" charset="0"/>
                <a:cs typeface="Times New Roman" panose="02020603050405020304" pitchFamily="18" charset="0"/>
              </a:endParaRPr>
            </a:p>
          </p:txBody>
        </p:sp>
      </p:grpSp>
      <p:sp>
        <p:nvSpPr>
          <p:cNvPr id="28" name="Rectangle 27"/>
          <p:cNvSpPr/>
          <p:nvPr/>
        </p:nvSpPr>
        <p:spPr>
          <a:xfrm>
            <a:off x="6686156" y="3774181"/>
            <a:ext cx="5335559" cy="676235"/>
          </a:xfrm>
          <a:prstGeom prst="rect">
            <a:avLst/>
          </a:prstGeom>
          <a:solidFill>
            <a:schemeClr val="accent6">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7402627" y="4547287"/>
            <a:ext cx="1739811" cy="11050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671958" y="5766932"/>
            <a:ext cx="3525837" cy="369332"/>
          </a:xfrm>
          <a:prstGeom prst="rect">
            <a:avLst/>
          </a:prstGeom>
          <a:noFill/>
        </p:spPr>
        <p:txBody>
          <a:bodyPr wrap="none" rtlCol="0">
            <a:spAutoFit/>
          </a:bodyPr>
          <a:lstStyle/>
          <a:p>
            <a:r>
              <a:rPr lang="en-US" dirty="0" smtClean="0">
                <a:solidFill>
                  <a:srgbClr val="FF0000"/>
                </a:solidFill>
              </a:rPr>
              <a:t>No pharmacological effect anymore</a:t>
            </a:r>
            <a:endParaRPr lang="en-US" dirty="0">
              <a:solidFill>
                <a:srgbClr val="FF0000"/>
              </a:solidFill>
            </a:endParaRPr>
          </a:p>
        </p:txBody>
      </p:sp>
    </p:spTree>
    <p:extLst>
      <p:ext uri="{BB962C8B-B14F-4D97-AF65-F5344CB8AC3E}">
        <p14:creationId xmlns:p14="http://schemas.microsoft.com/office/powerpoint/2010/main" val="523260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14</a:t>
            </a:fld>
            <a:endParaRPr lang="en-US"/>
          </a:p>
        </p:txBody>
      </p:sp>
      <p:pic>
        <p:nvPicPr>
          <p:cNvPr id="6" name="Picture 5"/>
          <p:cNvPicPr>
            <a:picLocks noChangeAspect="1"/>
          </p:cNvPicPr>
          <p:nvPr/>
        </p:nvPicPr>
        <p:blipFill>
          <a:blip r:embed="rId2"/>
          <a:stretch>
            <a:fillRect/>
          </a:stretch>
        </p:blipFill>
        <p:spPr>
          <a:xfrm>
            <a:off x="4322805" y="894232"/>
            <a:ext cx="7424130" cy="5185291"/>
          </a:xfrm>
          <a:prstGeom prst="rect">
            <a:avLst/>
          </a:prstGeom>
        </p:spPr>
      </p:pic>
      <p:sp>
        <p:nvSpPr>
          <p:cNvPr id="7" name="TextBox 6"/>
          <p:cNvSpPr txBox="1"/>
          <p:nvPr/>
        </p:nvSpPr>
        <p:spPr>
          <a:xfrm>
            <a:off x="1023258" y="341575"/>
            <a:ext cx="2054409" cy="461665"/>
          </a:xfrm>
          <a:prstGeom prst="rect">
            <a:avLst/>
          </a:prstGeom>
          <a:noFill/>
        </p:spPr>
        <p:txBody>
          <a:bodyPr wrap="none" rtlCol="0">
            <a:spAutoFit/>
          </a:bodyPr>
          <a:lstStyle/>
          <a:p>
            <a:r>
              <a:rPr lang="en-US" sz="2400" smtClean="0"/>
              <a:t>Dosing Interval</a:t>
            </a:r>
            <a:endParaRPr lang="en-US" sz="2400" dirty="0"/>
          </a:p>
        </p:txBody>
      </p:sp>
      <p:sp>
        <p:nvSpPr>
          <p:cNvPr id="8" name="TextBox 7"/>
          <p:cNvSpPr txBox="1"/>
          <p:nvPr/>
        </p:nvSpPr>
        <p:spPr>
          <a:xfrm>
            <a:off x="222422" y="1433383"/>
            <a:ext cx="4485503" cy="1200329"/>
          </a:xfrm>
          <a:prstGeom prst="rect">
            <a:avLst/>
          </a:prstGeom>
          <a:noFill/>
        </p:spPr>
        <p:txBody>
          <a:bodyPr wrap="square" rtlCol="0">
            <a:spAutoFit/>
          </a:bodyPr>
          <a:lstStyle/>
          <a:p>
            <a:r>
              <a:rPr lang="en-US" dirty="0" smtClean="0"/>
              <a:t>In most cases, a PK profile is desirable at which a therapeutic </a:t>
            </a:r>
            <a:r>
              <a:rPr lang="en-US" smtClean="0"/>
              <a:t>effective concentration </a:t>
            </a:r>
            <a:r>
              <a:rPr lang="en-US" dirty="0" smtClean="0"/>
              <a:t>can </a:t>
            </a:r>
            <a:r>
              <a:rPr lang="en-US" smtClean="0"/>
              <a:t>be maintained with a once daily dose of the compound.</a:t>
            </a:r>
            <a:endParaRPr lang="en-US" dirty="0"/>
          </a:p>
        </p:txBody>
      </p:sp>
      <p:sp>
        <p:nvSpPr>
          <p:cNvPr id="9" name="Rectangle 8"/>
          <p:cNvSpPr/>
          <p:nvPr/>
        </p:nvSpPr>
        <p:spPr>
          <a:xfrm>
            <a:off x="4880919" y="2633713"/>
            <a:ext cx="6722076" cy="1963010"/>
          </a:xfrm>
          <a:prstGeom prst="rect">
            <a:avLst/>
          </a:prstGeom>
          <a:solidFill>
            <a:schemeClr val="accent6">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99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15</a:t>
            </a:fld>
            <a:endParaRPr lang="en-US"/>
          </a:p>
        </p:txBody>
      </p:sp>
      <p:grpSp>
        <p:nvGrpSpPr>
          <p:cNvPr id="5" name="Group 3"/>
          <p:cNvGrpSpPr>
            <a:grpSpLocks noGrp="1" noUngrp="1" noChangeAspect="1"/>
          </p:cNvGrpSpPr>
          <p:nvPr/>
        </p:nvGrpSpPr>
        <p:grpSpPr bwMode="auto">
          <a:xfrm>
            <a:off x="4942702" y="1529459"/>
            <a:ext cx="5799844" cy="4826891"/>
            <a:chOff x="1046163" y="685800"/>
            <a:chExt cx="7050087" cy="5867400"/>
          </a:xfrm>
        </p:grpSpPr>
        <p:pic>
          <p:nvPicPr>
            <p:cNvPr id="6" name="Picture 1" descr="Figure 8.01"/>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046163" y="685800"/>
              <a:ext cx="705008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046163" y="6210300"/>
              <a:ext cx="7050087" cy="342900"/>
            </a:xfrm>
            <a:prstGeom prst="rect">
              <a:avLst/>
            </a:prstGeom>
            <a:noFill/>
            <a:ln>
              <a:noFill/>
            </a:ln>
          </p:spPr>
          <p:txBody>
            <a:bodyPr anchor="ctr">
              <a:normAutofit fontScale="62500" lnSpcReduction="20000"/>
            </a:bodyPr>
            <a:lstStyle/>
            <a:p>
              <a:pPr algn="ctr" fontAlgn="auto">
                <a:spcBef>
                  <a:spcPts val="0"/>
                </a:spcBef>
                <a:spcAft>
                  <a:spcPts val="0"/>
                </a:spcAft>
                <a:defRPr/>
              </a:pPr>
              <a:endParaRPr lang="en-US" sz="2400" dirty="0">
                <a:latin typeface="+mn-lt"/>
                <a:ea typeface="+mn-ea"/>
                <a:cs typeface="+mn-cs"/>
              </a:endParaRPr>
            </a:p>
          </p:txBody>
        </p:sp>
      </p:grpSp>
      <p:sp>
        <p:nvSpPr>
          <p:cNvPr id="8" name="TextBox 7"/>
          <p:cNvSpPr txBox="1"/>
          <p:nvPr/>
        </p:nvSpPr>
        <p:spPr>
          <a:xfrm>
            <a:off x="1077949" y="333633"/>
            <a:ext cx="5921301" cy="400110"/>
          </a:xfrm>
          <a:prstGeom prst="rect">
            <a:avLst/>
          </a:prstGeom>
          <a:noFill/>
        </p:spPr>
        <p:txBody>
          <a:bodyPr wrap="none" rtlCol="0">
            <a:spAutoFit/>
          </a:bodyPr>
          <a:lstStyle/>
          <a:p>
            <a:r>
              <a:rPr lang="en-US" sz="2000" b="1" dirty="0" smtClean="0"/>
              <a:t>Sola </a:t>
            </a:r>
            <a:r>
              <a:rPr lang="en-US" sz="2000" b="1" dirty="0" err="1" smtClean="0"/>
              <a:t>dosis</a:t>
            </a:r>
            <a:r>
              <a:rPr lang="en-US" sz="2000" b="1" dirty="0" smtClean="0"/>
              <a:t> </a:t>
            </a:r>
            <a:r>
              <a:rPr lang="en-US" sz="2000" b="1" dirty="0" err="1" smtClean="0"/>
              <a:t>facit</a:t>
            </a:r>
            <a:r>
              <a:rPr lang="en-US" sz="2000" b="1" dirty="0" smtClean="0"/>
              <a:t> </a:t>
            </a:r>
            <a:r>
              <a:rPr lang="en-US" sz="2000" b="1" dirty="0" err="1" smtClean="0"/>
              <a:t>venenum</a:t>
            </a:r>
            <a:r>
              <a:rPr lang="en-US" sz="2000" b="1" dirty="0" smtClean="0"/>
              <a:t> (The dose makes the poison)</a:t>
            </a:r>
            <a:endParaRPr lang="en-US" sz="2000" b="1" dirty="0"/>
          </a:p>
        </p:txBody>
      </p:sp>
      <p:sp>
        <p:nvSpPr>
          <p:cNvPr id="9" name="TextBox 8"/>
          <p:cNvSpPr txBox="1"/>
          <p:nvPr/>
        </p:nvSpPr>
        <p:spPr>
          <a:xfrm>
            <a:off x="522992" y="1529459"/>
            <a:ext cx="4419710" cy="1754326"/>
          </a:xfrm>
          <a:prstGeom prst="rect">
            <a:avLst/>
          </a:prstGeom>
          <a:noFill/>
        </p:spPr>
        <p:txBody>
          <a:bodyPr wrap="square" rtlCol="0">
            <a:spAutoFit/>
          </a:bodyPr>
          <a:lstStyle/>
          <a:p>
            <a:r>
              <a:rPr lang="en-US" dirty="0" smtClean="0"/>
              <a:t>Every substance becomes toxic at high doses, even substances we do not regard as dangerous </a:t>
            </a:r>
          </a:p>
          <a:p>
            <a:pPr marL="285750" indent="-285750">
              <a:buFont typeface="Arial" charset="0"/>
              <a:buChar char="•"/>
            </a:pPr>
            <a:r>
              <a:rPr lang="en-US" dirty="0"/>
              <a:t>s</a:t>
            </a:r>
            <a:r>
              <a:rPr lang="en-US" dirty="0" smtClean="0"/>
              <a:t>alt</a:t>
            </a:r>
          </a:p>
          <a:p>
            <a:pPr marL="285750" indent="-285750">
              <a:buFont typeface="Arial" charset="0"/>
              <a:buChar char="•"/>
            </a:pPr>
            <a:r>
              <a:rPr lang="en-US" dirty="0"/>
              <a:t>o</a:t>
            </a:r>
            <a:r>
              <a:rPr lang="en-US" dirty="0" smtClean="0"/>
              <a:t>xygen</a:t>
            </a:r>
          </a:p>
          <a:p>
            <a:pPr marL="285750" indent="-285750">
              <a:buFont typeface="Arial" charset="0"/>
              <a:buChar char="•"/>
            </a:pPr>
            <a:r>
              <a:rPr lang="en-US" dirty="0"/>
              <a:t>p</a:t>
            </a:r>
            <a:r>
              <a:rPr lang="en-US" dirty="0" smtClean="0"/>
              <a:t>ure water</a:t>
            </a:r>
            <a:endParaRPr lang="en-US" dirty="0"/>
          </a:p>
        </p:txBody>
      </p:sp>
      <p:sp>
        <p:nvSpPr>
          <p:cNvPr id="10" name="TextBox 9"/>
          <p:cNvSpPr txBox="1"/>
          <p:nvPr/>
        </p:nvSpPr>
        <p:spPr>
          <a:xfrm>
            <a:off x="378830" y="3801859"/>
            <a:ext cx="4419710" cy="1200329"/>
          </a:xfrm>
          <a:prstGeom prst="rect">
            <a:avLst/>
          </a:prstGeom>
          <a:noFill/>
        </p:spPr>
        <p:txBody>
          <a:bodyPr wrap="square" rtlCol="0">
            <a:spAutoFit/>
          </a:bodyPr>
          <a:lstStyle/>
          <a:p>
            <a:r>
              <a:rPr lang="en-US" dirty="0" smtClean="0"/>
              <a:t>The difference in plasma concentration between a therapeutically effective concentration and a toxic concentration is called </a:t>
            </a:r>
            <a:r>
              <a:rPr lang="en-US" dirty="0" smtClean="0">
                <a:solidFill>
                  <a:srgbClr val="FF0000"/>
                </a:solidFill>
              </a:rPr>
              <a:t>therapeutic window</a:t>
            </a:r>
            <a:r>
              <a:rPr lang="en-US" dirty="0" smtClean="0"/>
              <a:t>. </a:t>
            </a:r>
            <a:endParaRPr lang="en-US" dirty="0"/>
          </a:p>
        </p:txBody>
      </p:sp>
    </p:spTree>
    <p:extLst>
      <p:ext uri="{BB962C8B-B14F-4D97-AF65-F5344CB8AC3E}">
        <p14:creationId xmlns:p14="http://schemas.microsoft.com/office/powerpoint/2010/main" val="16301951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16</a:t>
            </a:fld>
            <a:endParaRPr lang="en-US"/>
          </a:p>
        </p:txBody>
      </p:sp>
      <p:sp>
        <p:nvSpPr>
          <p:cNvPr id="5" name="TextBox 4"/>
          <p:cNvSpPr txBox="1"/>
          <p:nvPr/>
        </p:nvSpPr>
        <p:spPr>
          <a:xfrm>
            <a:off x="1311443" y="397042"/>
            <a:ext cx="1078180" cy="523220"/>
          </a:xfrm>
          <a:prstGeom prst="rect">
            <a:avLst/>
          </a:prstGeom>
          <a:noFill/>
        </p:spPr>
        <p:txBody>
          <a:bodyPr wrap="none" rtlCol="0">
            <a:spAutoFit/>
          </a:bodyPr>
          <a:lstStyle/>
          <a:p>
            <a:r>
              <a:rPr lang="en-US" sz="2800" dirty="0" smtClean="0"/>
              <a:t>Safety</a:t>
            </a:r>
            <a:endParaRPr lang="en-US" sz="2800" dirty="0"/>
          </a:p>
        </p:txBody>
      </p:sp>
      <p:sp>
        <p:nvSpPr>
          <p:cNvPr id="8" name="TextBox 7"/>
          <p:cNvSpPr txBox="1"/>
          <p:nvPr/>
        </p:nvSpPr>
        <p:spPr>
          <a:xfrm>
            <a:off x="1311443" y="1149178"/>
            <a:ext cx="7506991" cy="369332"/>
          </a:xfrm>
          <a:prstGeom prst="rect">
            <a:avLst/>
          </a:prstGeom>
          <a:noFill/>
        </p:spPr>
        <p:txBody>
          <a:bodyPr wrap="none" rtlCol="0">
            <a:spAutoFit/>
          </a:bodyPr>
          <a:lstStyle/>
          <a:p>
            <a:r>
              <a:rPr lang="en-US" dirty="0" smtClean="0"/>
              <a:t>Safety is the second major cause why new drug candidates fail in clinical trials.</a:t>
            </a:r>
            <a:endParaRPr lang="en-US" dirty="0"/>
          </a:p>
        </p:txBody>
      </p:sp>
      <p:sp>
        <p:nvSpPr>
          <p:cNvPr id="9" name="TextBox 8"/>
          <p:cNvSpPr txBox="1"/>
          <p:nvPr/>
        </p:nvSpPr>
        <p:spPr>
          <a:xfrm>
            <a:off x="1311443" y="1940011"/>
            <a:ext cx="4255973" cy="369332"/>
          </a:xfrm>
          <a:prstGeom prst="rect">
            <a:avLst/>
          </a:prstGeom>
          <a:noFill/>
        </p:spPr>
        <p:txBody>
          <a:bodyPr wrap="none" rtlCol="0">
            <a:spAutoFit/>
          </a:bodyPr>
          <a:lstStyle/>
          <a:p>
            <a:r>
              <a:rPr lang="en-US" dirty="0" smtClean="0"/>
              <a:t>Toxicity can be separated in two categories:</a:t>
            </a:r>
            <a:endParaRPr lang="en-US" dirty="0"/>
          </a:p>
        </p:txBody>
      </p:sp>
      <p:sp>
        <p:nvSpPr>
          <p:cNvPr id="10" name="TextBox 9"/>
          <p:cNvSpPr txBox="1"/>
          <p:nvPr/>
        </p:nvSpPr>
        <p:spPr>
          <a:xfrm>
            <a:off x="838201" y="2767914"/>
            <a:ext cx="4969475" cy="1200329"/>
          </a:xfrm>
          <a:prstGeom prst="rect">
            <a:avLst/>
          </a:prstGeom>
          <a:noFill/>
        </p:spPr>
        <p:txBody>
          <a:bodyPr wrap="square" rtlCol="0">
            <a:spAutoFit/>
          </a:bodyPr>
          <a:lstStyle/>
          <a:p>
            <a:r>
              <a:rPr lang="en-US" dirty="0" smtClean="0"/>
              <a:t>Target-related toxicity:</a:t>
            </a:r>
          </a:p>
          <a:p>
            <a:endParaRPr lang="en-US" dirty="0"/>
          </a:p>
          <a:p>
            <a:r>
              <a:rPr lang="en-US" dirty="0" smtClean="0"/>
              <a:t>Pharmacologic modulation of the target leads to undesired (toxic) effects</a:t>
            </a:r>
            <a:endParaRPr lang="en-US" dirty="0"/>
          </a:p>
        </p:txBody>
      </p:sp>
      <p:sp>
        <p:nvSpPr>
          <p:cNvPr id="11" name="TextBox 10"/>
          <p:cNvSpPr txBox="1"/>
          <p:nvPr/>
        </p:nvSpPr>
        <p:spPr>
          <a:xfrm>
            <a:off x="6736493" y="2737100"/>
            <a:ext cx="4969475" cy="1200329"/>
          </a:xfrm>
          <a:prstGeom prst="rect">
            <a:avLst/>
          </a:prstGeom>
          <a:noFill/>
        </p:spPr>
        <p:txBody>
          <a:bodyPr wrap="square" rtlCol="0">
            <a:spAutoFit/>
          </a:bodyPr>
          <a:lstStyle/>
          <a:p>
            <a:r>
              <a:rPr lang="en-US" dirty="0" smtClean="0"/>
              <a:t>Off-target toxicity:</a:t>
            </a:r>
          </a:p>
          <a:p>
            <a:endParaRPr lang="en-US" dirty="0"/>
          </a:p>
          <a:p>
            <a:r>
              <a:rPr lang="en-US" dirty="0" smtClean="0"/>
              <a:t>The compound hits other than the intended target which leads to toxicity.</a:t>
            </a:r>
            <a:endParaRPr lang="en-US" dirty="0"/>
          </a:p>
        </p:txBody>
      </p:sp>
      <p:sp>
        <p:nvSpPr>
          <p:cNvPr id="12" name="TextBox 11"/>
          <p:cNvSpPr txBox="1"/>
          <p:nvPr/>
        </p:nvSpPr>
        <p:spPr>
          <a:xfrm>
            <a:off x="844817" y="4242148"/>
            <a:ext cx="5259421" cy="646331"/>
          </a:xfrm>
          <a:prstGeom prst="rect">
            <a:avLst/>
          </a:prstGeom>
          <a:noFill/>
        </p:spPr>
        <p:txBody>
          <a:bodyPr wrap="square" rtlCol="0">
            <a:spAutoFit/>
          </a:bodyPr>
          <a:lstStyle/>
          <a:p>
            <a:pPr marL="285750" indent="-285750">
              <a:buFont typeface="Arial" charset="0"/>
              <a:buChar char="•"/>
            </a:pPr>
            <a:r>
              <a:rPr lang="en-US" dirty="0" smtClean="0"/>
              <a:t>Many anti-cancer drugs </a:t>
            </a:r>
            <a:r>
              <a:rPr lang="en-US" smtClean="0"/>
              <a:t>which interfere with cell division </a:t>
            </a:r>
            <a:endParaRPr lang="en-US"/>
          </a:p>
        </p:txBody>
      </p:sp>
    </p:spTree>
    <p:extLst>
      <p:ext uri="{BB962C8B-B14F-4D97-AF65-F5344CB8AC3E}">
        <p14:creationId xmlns:p14="http://schemas.microsoft.com/office/powerpoint/2010/main" val="2000615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17</a:t>
            </a:fld>
            <a:endParaRPr lang="en-US"/>
          </a:p>
        </p:txBody>
      </p:sp>
      <p:pic>
        <p:nvPicPr>
          <p:cNvPr id="5" name="Picture 4"/>
          <p:cNvPicPr>
            <a:picLocks noChangeAspect="1"/>
          </p:cNvPicPr>
          <p:nvPr/>
        </p:nvPicPr>
        <p:blipFill>
          <a:blip r:embed="rId2"/>
          <a:stretch>
            <a:fillRect/>
          </a:stretch>
        </p:blipFill>
        <p:spPr>
          <a:xfrm>
            <a:off x="1106770" y="956106"/>
            <a:ext cx="3572107" cy="1139568"/>
          </a:xfrm>
          <a:prstGeom prst="rect">
            <a:avLst/>
          </a:prstGeom>
        </p:spPr>
      </p:pic>
      <p:sp>
        <p:nvSpPr>
          <p:cNvPr id="7" name="TextBox 6"/>
          <p:cNvSpPr txBox="1"/>
          <p:nvPr/>
        </p:nvSpPr>
        <p:spPr>
          <a:xfrm>
            <a:off x="2209800" y="2095674"/>
            <a:ext cx="913968" cy="369332"/>
          </a:xfrm>
          <a:prstGeom prst="rect">
            <a:avLst/>
          </a:prstGeom>
          <a:noFill/>
        </p:spPr>
        <p:txBody>
          <a:bodyPr wrap="none" rtlCol="0">
            <a:spAutoFit/>
          </a:bodyPr>
          <a:lstStyle/>
          <a:p>
            <a:r>
              <a:rPr lang="en-US" smtClean="0"/>
              <a:t>Riluzole</a:t>
            </a:r>
            <a:endParaRPr lang="en-US" dirty="0"/>
          </a:p>
        </p:txBody>
      </p:sp>
      <p:sp>
        <p:nvSpPr>
          <p:cNvPr id="8" name="TextBox 7"/>
          <p:cNvSpPr txBox="1"/>
          <p:nvPr/>
        </p:nvSpPr>
        <p:spPr>
          <a:xfrm>
            <a:off x="838200" y="2753325"/>
            <a:ext cx="5283819" cy="369332"/>
          </a:xfrm>
          <a:prstGeom prst="rect">
            <a:avLst/>
          </a:prstGeom>
          <a:noFill/>
        </p:spPr>
        <p:txBody>
          <a:bodyPr wrap="none" rtlCol="0">
            <a:spAutoFit/>
          </a:bodyPr>
          <a:lstStyle/>
          <a:p>
            <a:r>
              <a:rPr lang="en-US" dirty="0" smtClean="0"/>
              <a:t>Increased risk for myocardial infarction by a factor of 4</a:t>
            </a:r>
            <a:endParaRPr lang="en-US" dirty="0"/>
          </a:p>
        </p:txBody>
      </p:sp>
      <p:sp>
        <p:nvSpPr>
          <p:cNvPr id="9" name="TextBox 8"/>
          <p:cNvSpPr txBox="1"/>
          <p:nvPr/>
        </p:nvSpPr>
        <p:spPr>
          <a:xfrm>
            <a:off x="881770" y="3595759"/>
            <a:ext cx="3570027" cy="923330"/>
          </a:xfrm>
          <a:prstGeom prst="rect">
            <a:avLst/>
          </a:prstGeom>
          <a:noFill/>
        </p:spPr>
        <p:txBody>
          <a:bodyPr wrap="square" rtlCol="0">
            <a:spAutoFit/>
          </a:bodyPr>
          <a:lstStyle/>
          <a:p>
            <a:r>
              <a:rPr lang="en-US" dirty="0" smtClean="0"/>
              <a:t>Approved for the treatment </a:t>
            </a:r>
            <a:r>
              <a:rPr lang="en-US" smtClean="0"/>
              <a:t>of amyotrophic lateral sclerosis, which has a 80% 5-year mortality rate.</a:t>
            </a:r>
            <a:endParaRPr lang="en-US" dirty="0"/>
          </a:p>
        </p:txBody>
      </p:sp>
      <p:pic>
        <p:nvPicPr>
          <p:cNvPr id="10" name="Picture 9"/>
          <p:cNvPicPr>
            <a:picLocks noChangeAspect="1"/>
          </p:cNvPicPr>
          <p:nvPr/>
        </p:nvPicPr>
        <p:blipFill>
          <a:blip r:embed="rId3"/>
          <a:stretch>
            <a:fillRect/>
          </a:stretch>
        </p:blipFill>
        <p:spPr>
          <a:xfrm>
            <a:off x="8260584" y="214372"/>
            <a:ext cx="1937608" cy="2723619"/>
          </a:xfrm>
          <a:prstGeom prst="rect">
            <a:avLst/>
          </a:prstGeom>
        </p:spPr>
      </p:pic>
      <p:sp>
        <p:nvSpPr>
          <p:cNvPr id="11" name="TextBox 10"/>
          <p:cNvSpPr txBox="1"/>
          <p:nvPr/>
        </p:nvSpPr>
        <p:spPr>
          <a:xfrm>
            <a:off x="6817442" y="1534299"/>
            <a:ext cx="1853521" cy="369332"/>
          </a:xfrm>
          <a:prstGeom prst="rect">
            <a:avLst/>
          </a:prstGeom>
          <a:noFill/>
        </p:spPr>
        <p:txBody>
          <a:bodyPr wrap="none" rtlCol="0">
            <a:spAutoFit/>
          </a:bodyPr>
          <a:lstStyle/>
          <a:p>
            <a:r>
              <a:rPr lang="en-US" dirty="0" err="1" smtClean="0"/>
              <a:t>Vioxx</a:t>
            </a:r>
            <a:r>
              <a:rPr lang="en-US" dirty="0" smtClean="0"/>
              <a:t>®(</a:t>
            </a:r>
            <a:r>
              <a:rPr lang="en-US" dirty="0" err="1" smtClean="0"/>
              <a:t>Rofecoxib</a:t>
            </a:r>
            <a:r>
              <a:rPr lang="en-US" dirty="0" smtClean="0"/>
              <a:t>)</a:t>
            </a:r>
            <a:endParaRPr lang="en-US" dirty="0"/>
          </a:p>
        </p:txBody>
      </p:sp>
      <p:sp>
        <p:nvSpPr>
          <p:cNvPr id="12" name="TextBox 11"/>
          <p:cNvSpPr txBox="1"/>
          <p:nvPr/>
        </p:nvSpPr>
        <p:spPr>
          <a:xfrm>
            <a:off x="7334232" y="2962606"/>
            <a:ext cx="4330481" cy="369332"/>
          </a:xfrm>
          <a:prstGeom prst="rect">
            <a:avLst/>
          </a:prstGeom>
          <a:noFill/>
        </p:spPr>
        <p:txBody>
          <a:bodyPr wrap="none" rtlCol="0">
            <a:spAutoFit/>
          </a:bodyPr>
          <a:lstStyle/>
          <a:p>
            <a:r>
              <a:rPr lang="en-US" dirty="0" smtClean="0"/>
              <a:t>Increased risk of hart attacks by a factor of 4</a:t>
            </a:r>
            <a:endParaRPr lang="en-US" dirty="0"/>
          </a:p>
        </p:txBody>
      </p:sp>
      <p:sp>
        <p:nvSpPr>
          <p:cNvPr id="13" name="TextBox 12"/>
          <p:cNvSpPr txBox="1"/>
          <p:nvPr/>
        </p:nvSpPr>
        <p:spPr>
          <a:xfrm>
            <a:off x="6957020" y="3782162"/>
            <a:ext cx="5084904" cy="646331"/>
          </a:xfrm>
          <a:prstGeom prst="rect">
            <a:avLst/>
          </a:prstGeom>
          <a:noFill/>
        </p:spPr>
        <p:txBody>
          <a:bodyPr wrap="square" rtlCol="0">
            <a:spAutoFit/>
          </a:bodyPr>
          <a:lstStyle/>
          <a:p>
            <a:r>
              <a:rPr lang="en-US" dirty="0" smtClean="0"/>
              <a:t>Pain medication which has been removed from the market.</a:t>
            </a:r>
            <a:endParaRPr lang="en-US" dirty="0"/>
          </a:p>
        </p:txBody>
      </p:sp>
      <p:sp>
        <p:nvSpPr>
          <p:cNvPr id="14" name="TextBox 13"/>
          <p:cNvSpPr txBox="1"/>
          <p:nvPr/>
        </p:nvSpPr>
        <p:spPr>
          <a:xfrm>
            <a:off x="664216" y="5200847"/>
            <a:ext cx="11225637" cy="369332"/>
          </a:xfrm>
          <a:prstGeom prst="rect">
            <a:avLst/>
          </a:prstGeom>
          <a:noFill/>
        </p:spPr>
        <p:txBody>
          <a:bodyPr wrap="none" rtlCol="0">
            <a:spAutoFit/>
          </a:bodyPr>
          <a:lstStyle/>
          <a:p>
            <a:r>
              <a:rPr lang="en-US" dirty="0" smtClean="0"/>
              <a:t>Safety is a very complex topic which has to be balanced with the severity of disease and alternative treatment options.</a:t>
            </a:r>
            <a:endParaRPr lang="en-US" dirty="0"/>
          </a:p>
        </p:txBody>
      </p:sp>
    </p:spTree>
    <p:extLst>
      <p:ext uri="{BB962C8B-B14F-4D97-AF65-F5344CB8AC3E}">
        <p14:creationId xmlns:p14="http://schemas.microsoft.com/office/powerpoint/2010/main" val="19789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84205"/>
            <a:ext cx="5893572" cy="5893572"/>
          </a:xfrm>
          <a:prstGeom prst="rect">
            <a:avLst/>
          </a:prstGeom>
        </p:spPr>
      </p:pic>
      <p:cxnSp>
        <p:nvCxnSpPr>
          <p:cNvPr id="7" name="Straight Connector 6"/>
          <p:cNvCxnSpPr/>
          <p:nvPr/>
        </p:nvCxnSpPr>
        <p:spPr>
          <a:xfrm>
            <a:off x="6096000" y="1841157"/>
            <a:ext cx="5815613" cy="8649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096000" y="4880919"/>
            <a:ext cx="5893572" cy="10297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1978" y="457200"/>
            <a:ext cx="3804183" cy="461665"/>
          </a:xfrm>
          <a:prstGeom prst="rect">
            <a:avLst/>
          </a:prstGeom>
          <a:noFill/>
        </p:spPr>
        <p:txBody>
          <a:bodyPr wrap="none" rtlCol="0">
            <a:spAutoFit/>
          </a:bodyPr>
          <a:lstStyle/>
          <a:p>
            <a:r>
              <a:rPr lang="en-US" sz="2400" dirty="0" smtClean="0"/>
              <a:t>The </a:t>
            </a:r>
            <a:r>
              <a:rPr lang="en-US" sz="2400" dirty="0" err="1" smtClean="0"/>
              <a:t>hERG</a:t>
            </a:r>
            <a:r>
              <a:rPr lang="en-US" sz="2400" dirty="0" smtClean="0"/>
              <a:t> potassium channel</a:t>
            </a:r>
            <a:endParaRPr lang="en-US" sz="2400" dirty="0"/>
          </a:p>
        </p:txBody>
      </p:sp>
      <p:sp>
        <p:nvSpPr>
          <p:cNvPr id="12" name="TextBox 11"/>
          <p:cNvSpPr txBox="1"/>
          <p:nvPr/>
        </p:nvSpPr>
        <p:spPr>
          <a:xfrm>
            <a:off x="7994821" y="5485456"/>
            <a:ext cx="2757037" cy="369332"/>
          </a:xfrm>
          <a:prstGeom prst="rect">
            <a:avLst/>
          </a:prstGeom>
          <a:noFill/>
        </p:spPr>
        <p:txBody>
          <a:bodyPr wrap="none" rtlCol="0">
            <a:spAutoFit/>
          </a:bodyPr>
          <a:lstStyle/>
          <a:p>
            <a:r>
              <a:rPr lang="en-US" dirty="0" smtClean="0"/>
              <a:t>Model of the </a:t>
            </a:r>
            <a:r>
              <a:rPr lang="en-US" dirty="0" err="1" smtClean="0"/>
              <a:t>hERG</a:t>
            </a:r>
            <a:r>
              <a:rPr lang="en-US" dirty="0" smtClean="0"/>
              <a:t> channel</a:t>
            </a:r>
            <a:endParaRPr lang="en-US" dirty="0"/>
          </a:p>
        </p:txBody>
      </p:sp>
      <p:sp>
        <p:nvSpPr>
          <p:cNvPr id="14" name="TextBox 13"/>
          <p:cNvSpPr txBox="1"/>
          <p:nvPr/>
        </p:nvSpPr>
        <p:spPr>
          <a:xfrm>
            <a:off x="284205" y="1458097"/>
            <a:ext cx="6054811" cy="2031325"/>
          </a:xfrm>
          <a:prstGeom prst="rect">
            <a:avLst/>
          </a:prstGeom>
          <a:noFill/>
        </p:spPr>
        <p:txBody>
          <a:bodyPr wrap="square" rtlCol="0">
            <a:spAutoFit/>
          </a:bodyPr>
          <a:lstStyle/>
          <a:p>
            <a:pPr marL="285750" indent="-285750">
              <a:buFont typeface="Arial" charset="0"/>
              <a:buChar char="•"/>
            </a:pPr>
            <a:r>
              <a:rPr lang="en-US" dirty="0" smtClean="0"/>
              <a:t>The </a:t>
            </a:r>
            <a:r>
              <a:rPr lang="en-US" dirty="0" err="1" smtClean="0"/>
              <a:t>hERG</a:t>
            </a:r>
            <a:r>
              <a:rPr lang="en-US" dirty="0" smtClean="0"/>
              <a:t> channel is important for conducting K</a:t>
            </a:r>
            <a:r>
              <a:rPr lang="en-US" baseline="30000" dirty="0" smtClean="0"/>
              <a:t>+</a:t>
            </a:r>
            <a:r>
              <a:rPr lang="en-US" dirty="0" smtClean="0"/>
              <a:t> ions out of heart muscle cells to return to the resting state.</a:t>
            </a:r>
          </a:p>
          <a:p>
            <a:pPr marL="285750" indent="-285750">
              <a:buFont typeface="Arial" charset="0"/>
              <a:buChar char="•"/>
            </a:pPr>
            <a:r>
              <a:rPr lang="en-US" dirty="0" smtClean="0"/>
              <a:t>Its correct function is critical for the correct duration of the action potential</a:t>
            </a:r>
          </a:p>
          <a:p>
            <a:pPr marL="285750" indent="-285750">
              <a:buFont typeface="Arial" charset="0"/>
              <a:buChar char="•"/>
            </a:pPr>
            <a:r>
              <a:rPr lang="en-US" dirty="0" smtClean="0"/>
              <a:t>Blockage of the channel by drugs is causing the ”</a:t>
            </a:r>
            <a:r>
              <a:rPr lang="en-US" dirty="0" err="1" smtClean="0"/>
              <a:t>aquired</a:t>
            </a:r>
            <a:r>
              <a:rPr lang="en-US" dirty="0" smtClean="0"/>
              <a:t>  long QT-syndrome” which creates an increased risk of sudden cardiac death.</a:t>
            </a:r>
            <a:endParaRPr lang="en-US" dirty="0"/>
          </a:p>
        </p:txBody>
      </p:sp>
    </p:spTree>
    <p:extLst>
      <p:ext uri="{BB962C8B-B14F-4D97-AF65-F5344CB8AC3E}">
        <p14:creationId xmlns:p14="http://schemas.microsoft.com/office/powerpoint/2010/main" val="9217897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19</a:t>
            </a:fld>
            <a:endParaRPr lang="en-US"/>
          </a:p>
        </p:txBody>
      </p:sp>
      <p:grpSp>
        <p:nvGrpSpPr>
          <p:cNvPr id="5" name="Group 3"/>
          <p:cNvGrpSpPr>
            <a:grpSpLocks noGrp="1" noUngrp="1" noChangeAspect="1"/>
          </p:cNvGrpSpPr>
          <p:nvPr/>
        </p:nvGrpSpPr>
        <p:grpSpPr bwMode="auto">
          <a:xfrm>
            <a:off x="481613" y="679622"/>
            <a:ext cx="5385547" cy="5330740"/>
            <a:chOff x="1608138" y="685800"/>
            <a:chExt cx="5927725" cy="5867400"/>
          </a:xfrm>
        </p:grpSpPr>
        <p:pic>
          <p:nvPicPr>
            <p:cNvPr id="6" name="Picture 1" descr="Figure 8.16"/>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608138" y="685800"/>
              <a:ext cx="59277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8138" y="6210300"/>
              <a:ext cx="5927725" cy="342900"/>
            </a:xfrm>
            <a:prstGeom prst="rect">
              <a:avLst/>
            </a:prstGeom>
            <a:noFill/>
            <a:ln>
              <a:noFill/>
            </a:ln>
          </p:spPr>
          <p:txBody>
            <a:bodyPr anchor="ctr">
              <a:normAutofit fontScale="70000" lnSpcReduction="20000"/>
            </a:bodyPr>
            <a:lstStyle/>
            <a:p>
              <a:pPr algn="ctr" fontAlgn="auto">
                <a:spcBef>
                  <a:spcPts val="0"/>
                </a:spcBef>
                <a:spcAft>
                  <a:spcPts val="0"/>
                </a:spcAft>
                <a:defRPr/>
              </a:pPr>
              <a:r>
                <a:rPr lang="en-US" sz="2400">
                  <a:latin typeface="+mn-lt"/>
                  <a:ea typeface="+mn-ea"/>
                  <a:cs typeface="+mn-cs"/>
                </a:rPr>
                <a:t>Figure 8.16</a:t>
              </a:r>
            </a:p>
          </p:txBody>
        </p:sp>
      </p:grpSp>
      <p:grpSp>
        <p:nvGrpSpPr>
          <p:cNvPr id="8" name="Group 3"/>
          <p:cNvGrpSpPr>
            <a:grpSpLocks noGrp="1" noUngrp="1" noChangeAspect="1"/>
          </p:cNvGrpSpPr>
          <p:nvPr/>
        </p:nvGrpSpPr>
        <p:grpSpPr bwMode="auto">
          <a:xfrm>
            <a:off x="6096000" y="494270"/>
            <a:ext cx="5887649" cy="5689086"/>
            <a:chOff x="1535113" y="685800"/>
            <a:chExt cx="6072187" cy="5867400"/>
          </a:xfrm>
        </p:grpSpPr>
        <p:pic>
          <p:nvPicPr>
            <p:cNvPr id="9" name="Picture 1" descr="Figure 8.17"/>
            <p:cNvPicPr>
              <a:picLocks noRot="1" noChangeAspect="1" noMove="1" noResize="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1535113" y="685800"/>
              <a:ext cx="607218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535113" y="6210300"/>
              <a:ext cx="6072187" cy="342900"/>
            </a:xfrm>
            <a:prstGeom prst="rect">
              <a:avLst/>
            </a:prstGeom>
            <a:noFill/>
            <a:ln>
              <a:noFill/>
            </a:ln>
          </p:spPr>
          <p:txBody>
            <a:bodyPr anchor="ctr">
              <a:normAutofit fontScale="77500" lnSpcReduction="20000"/>
            </a:bodyPr>
            <a:lstStyle/>
            <a:p>
              <a:pPr algn="ctr" fontAlgn="auto">
                <a:spcBef>
                  <a:spcPts val="0"/>
                </a:spcBef>
                <a:spcAft>
                  <a:spcPts val="0"/>
                </a:spcAft>
                <a:defRPr/>
              </a:pPr>
              <a:r>
                <a:rPr lang="en-US" sz="2400">
                  <a:latin typeface="+mn-lt"/>
                  <a:ea typeface="+mn-ea"/>
                  <a:cs typeface="+mn-cs"/>
                </a:rPr>
                <a:t>Figure 8.17</a:t>
              </a:r>
            </a:p>
          </p:txBody>
        </p:sp>
      </p:grpSp>
      <p:sp>
        <p:nvSpPr>
          <p:cNvPr id="11" name="TextBox 10"/>
          <p:cNvSpPr txBox="1"/>
          <p:nvPr/>
        </p:nvSpPr>
        <p:spPr>
          <a:xfrm>
            <a:off x="741405" y="102720"/>
            <a:ext cx="3238451" cy="461665"/>
          </a:xfrm>
          <a:prstGeom prst="rect">
            <a:avLst/>
          </a:prstGeom>
          <a:noFill/>
        </p:spPr>
        <p:txBody>
          <a:bodyPr wrap="none" rtlCol="0">
            <a:spAutoFit/>
          </a:bodyPr>
          <a:lstStyle/>
          <a:p>
            <a:r>
              <a:rPr lang="en-US" sz="2400" dirty="0" smtClean="0"/>
              <a:t>Cardiac Action Potential </a:t>
            </a:r>
            <a:endParaRPr lang="en-US" sz="2400" dirty="0"/>
          </a:p>
        </p:txBody>
      </p:sp>
    </p:spTree>
    <p:extLst>
      <p:ext uri="{BB962C8B-B14F-4D97-AF65-F5344CB8AC3E}">
        <p14:creationId xmlns:p14="http://schemas.microsoft.com/office/powerpoint/2010/main" val="1307336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a:t>
            </a:fld>
            <a:endParaRPr lang="en-US"/>
          </a:p>
        </p:txBody>
      </p:sp>
      <p:sp>
        <p:nvSpPr>
          <p:cNvPr id="5" name="Subtitle 2"/>
          <p:cNvSpPr txBox="1">
            <a:spLocks/>
          </p:cNvSpPr>
          <p:nvPr/>
        </p:nvSpPr>
        <p:spPr>
          <a:xfrm>
            <a:off x="1551176" y="1313993"/>
            <a:ext cx="8230249" cy="39775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11089" indent="-311089">
              <a:buFont typeface="Arial" charset="0"/>
              <a:buChar char="•"/>
            </a:pPr>
            <a:r>
              <a:rPr lang="en-US" dirty="0" smtClean="0">
                <a:solidFill>
                  <a:srgbClr val="FF0000"/>
                </a:solidFill>
              </a:rPr>
              <a:t>A</a:t>
            </a:r>
            <a:r>
              <a:rPr lang="en-US" dirty="0" smtClean="0"/>
              <a:t>bsorption</a:t>
            </a:r>
          </a:p>
          <a:p>
            <a:pPr marL="311089" indent="-311089">
              <a:buFont typeface="Arial" charset="0"/>
              <a:buChar char="•"/>
            </a:pPr>
            <a:r>
              <a:rPr lang="en-US" dirty="0" smtClean="0">
                <a:solidFill>
                  <a:srgbClr val="FF0000"/>
                </a:solidFill>
              </a:rPr>
              <a:t>D</a:t>
            </a:r>
            <a:r>
              <a:rPr lang="en-US" dirty="0" smtClean="0"/>
              <a:t>istribution</a:t>
            </a:r>
          </a:p>
          <a:p>
            <a:pPr marL="311089" indent="-311089">
              <a:buFont typeface="Arial" charset="0"/>
              <a:buChar char="•"/>
            </a:pPr>
            <a:r>
              <a:rPr lang="en-US" dirty="0" smtClean="0">
                <a:solidFill>
                  <a:srgbClr val="FF0000"/>
                </a:solidFill>
              </a:rPr>
              <a:t>M</a:t>
            </a:r>
            <a:r>
              <a:rPr lang="en-US" dirty="0" smtClean="0"/>
              <a:t>etabolism</a:t>
            </a:r>
          </a:p>
          <a:p>
            <a:pPr marL="311089" indent="-311089">
              <a:buFont typeface="Arial" charset="0"/>
              <a:buChar char="•"/>
            </a:pPr>
            <a:r>
              <a:rPr lang="en-US" dirty="0" smtClean="0">
                <a:solidFill>
                  <a:srgbClr val="FF0000"/>
                </a:solidFill>
              </a:rPr>
              <a:t>E</a:t>
            </a:r>
            <a:r>
              <a:rPr lang="en-US" dirty="0" smtClean="0"/>
              <a:t>xcretion</a:t>
            </a:r>
          </a:p>
          <a:p>
            <a:pPr marL="311089" indent="-311089">
              <a:buFont typeface="Arial" charset="0"/>
              <a:buChar char="•"/>
            </a:pPr>
            <a:r>
              <a:rPr lang="en-US" dirty="0" smtClean="0">
                <a:solidFill>
                  <a:srgbClr val="FF0000"/>
                </a:solidFill>
              </a:rPr>
              <a:t>T</a:t>
            </a:r>
            <a:r>
              <a:rPr lang="en-US" dirty="0" smtClean="0"/>
              <a:t>oxicity</a:t>
            </a:r>
          </a:p>
          <a:p>
            <a:pPr algn="ctr"/>
            <a:endParaRPr lang="en-US" dirty="0"/>
          </a:p>
        </p:txBody>
      </p:sp>
    </p:spTree>
    <p:extLst>
      <p:ext uri="{BB962C8B-B14F-4D97-AF65-F5344CB8AC3E}">
        <p14:creationId xmlns:p14="http://schemas.microsoft.com/office/powerpoint/2010/main" val="289626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09" y="844100"/>
            <a:ext cx="6627581" cy="46221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275" y="989909"/>
            <a:ext cx="6014650" cy="4330548"/>
          </a:xfrm>
          <a:prstGeom prst="rect">
            <a:avLst/>
          </a:prstGeom>
        </p:spPr>
      </p:pic>
      <p:sp>
        <p:nvSpPr>
          <p:cNvPr id="7" name="TextBox 6"/>
          <p:cNvSpPr txBox="1"/>
          <p:nvPr/>
        </p:nvSpPr>
        <p:spPr>
          <a:xfrm>
            <a:off x="5299884" y="5320457"/>
            <a:ext cx="1592231" cy="369332"/>
          </a:xfrm>
          <a:prstGeom prst="rect">
            <a:avLst/>
          </a:prstGeom>
          <a:noFill/>
        </p:spPr>
        <p:txBody>
          <a:bodyPr wrap="none" rtlCol="0">
            <a:spAutoFit/>
          </a:bodyPr>
          <a:lstStyle/>
          <a:p>
            <a:r>
              <a:rPr lang="en-US" smtClean="0"/>
              <a:t>Large vestibule</a:t>
            </a:r>
            <a:endParaRPr lang="en-US"/>
          </a:p>
        </p:txBody>
      </p:sp>
      <p:cxnSp>
        <p:nvCxnSpPr>
          <p:cNvPr id="9" name="Straight Arrow Connector 8"/>
          <p:cNvCxnSpPr/>
          <p:nvPr/>
        </p:nvCxnSpPr>
        <p:spPr>
          <a:xfrm flipV="1">
            <a:off x="6895190" y="4053016"/>
            <a:ext cx="1445621" cy="14132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719384" y="3509320"/>
            <a:ext cx="2100648" cy="18111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05949" y="328958"/>
            <a:ext cx="2713435" cy="369332"/>
          </a:xfrm>
          <a:prstGeom prst="rect">
            <a:avLst/>
          </a:prstGeom>
          <a:noFill/>
        </p:spPr>
        <p:txBody>
          <a:bodyPr wrap="none" rtlCol="0">
            <a:spAutoFit/>
          </a:bodyPr>
          <a:lstStyle/>
          <a:p>
            <a:r>
              <a:rPr lang="en-US" dirty="0" smtClean="0"/>
              <a:t>View </a:t>
            </a:r>
            <a:r>
              <a:rPr lang="en-US" smtClean="0"/>
              <a:t>from intracellular site</a:t>
            </a:r>
            <a:endParaRPr lang="en-US"/>
          </a:p>
        </p:txBody>
      </p:sp>
      <p:cxnSp>
        <p:nvCxnSpPr>
          <p:cNvPr id="14" name="Straight Connector 13"/>
          <p:cNvCxnSpPr/>
          <p:nvPr/>
        </p:nvCxnSpPr>
        <p:spPr>
          <a:xfrm>
            <a:off x="5702793" y="1848020"/>
            <a:ext cx="5815613" cy="8649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02793" y="4397816"/>
            <a:ext cx="5815613" cy="8649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385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21</a:t>
            </a:fld>
            <a:endParaRPr lang="en-US"/>
          </a:p>
        </p:txBody>
      </p:sp>
      <p:pic>
        <p:nvPicPr>
          <p:cNvPr id="5" name="Picture 4"/>
          <p:cNvPicPr>
            <a:picLocks noChangeAspect="1"/>
          </p:cNvPicPr>
          <p:nvPr/>
        </p:nvPicPr>
        <p:blipFill>
          <a:blip r:embed="rId2"/>
          <a:stretch>
            <a:fillRect/>
          </a:stretch>
        </p:blipFill>
        <p:spPr>
          <a:xfrm>
            <a:off x="1890584" y="1318593"/>
            <a:ext cx="3006460" cy="1814446"/>
          </a:xfrm>
          <a:prstGeom prst="rect">
            <a:avLst/>
          </a:prstGeom>
        </p:spPr>
      </p:pic>
      <p:sp>
        <p:nvSpPr>
          <p:cNvPr id="6" name="TextBox 5"/>
          <p:cNvSpPr txBox="1"/>
          <p:nvPr/>
        </p:nvSpPr>
        <p:spPr>
          <a:xfrm>
            <a:off x="2225607" y="3255768"/>
            <a:ext cx="2671437" cy="369332"/>
          </a:xfrm>
          <a:prstGeom prst="rect">
            <a:avLst/>
          </a:prstGeom>
          <a:noFill/>
        </p:spPr>
        <p:txBody>
          <a:bodyPr wrap="none" rtlCol="0">
            <a:spAutoFit/>
          </a:bodyPr>
          <a:lstStyle/>
          <a:p>
            <a:r>
              <a:rPr lang="en-US" dirty="0" err="1" smtClean="0"/>
              <a:t>Astemizole</a:t>
            </a:r>
            <a:r>
              <a:rPr lang="en-US" dirty="0" smtClean="0"/>
              <a:t>, anti-histamine</a:t>
            </a:r>
            <a:endParaRPr lang="en-US" dirty="0"/>
          </a:p>
        </p:txBody>
      </p:sp>
      <p:pic>
        <p:nvPicPr>
          <p:cNvPr id="7" name="Picture 6"/>
          <p:cNvPicPr>
            <a:picLocks noChangeAspect="1"/>
          </p:cNvPicPr>
          <p:nvPr/>
        </p:nvPicPr>
        <p:blipFill>
          <a:blip r:embed="rId3"/>
          <a:stretch>
            <a:fillRect/>
          </a:stretch>
        </p:blipFill>
        <p:spPr>
          <a:xfrm>
            <a:off x="5755036" y="1318593"/>
            <a:ext cx="2843447" cy="1571301"/>
          </a:xfrm>
          <a:prstGeom prst="rect">
            <a:avLst/>
          </a:prstGeom>
        </p:spPr>
      </p:pic>
      <p:sp>
        <p:nvSpPr>
          <p:cNvPr id="8" name="TextBox 7"/>
          <p:cNvSpPr txBox="1"/>
          <p:nvPr/>
        </p:nvSpPr>
        <p:spPr>
          <a:xfrm>
            <a:off x="6096000" y="3139819"/>
            <a:ext cx="2759538" cy="369332"/>
          </a:xfrm>
          <a:prstGeom prst="rect">
            <a:avLst/>
          </a:prstGeom>
          <a:noFill/>
        </p:spPr>
        <p:txBody>
          <a:bodyPr wrap="none" rtlCol="0">
            <a:spAutoFit/>
          </a:bodyPr>
          <a:lstStyle/>
          <a:p>
            <a:r>
              <a:rPr lang="en-US" dirty="0" err="1" smtClean="0"/>
              <a:t>Terfenadine</a:t>
            </a:r>
            <a:r>
              <a:rPr lang="en-US" dirty="0" smtClean="0"/>
              <a:t>, anti-histamine</a:t>
            </a:r>
            <a:endParaRPr lang="en-US" dirty="0"/>
          </a:p>
        </p:txBody>
      </p:sp>
      <p:sp>
        <p:nvSpPr>
          <p:cNvPr id="10" name="TextBox 9"/>
          <p:cNvSpPr txBox="1"/>
          <p:nvPr/>
        </p:nvSpPr>
        <p:spPr>
          <a:xfrm>
            <a:off x="1438630" y="653001"/>
            <a:ext cx="8695970" cy="369332"/>
          </a:xfrm>
          <a:prstGeom prst="rect">
            <a:avLst/>
          </a:prstGeom>
          <a:noFill/>
        </p:spPr>
        <p:txBody>
          <a:bodyPr wrap="none" rtlCol="0">
            <a:spAutoFit/>
          </a:bodyPr>
          <a:lstStyle/>
          <a:p>
            <a:r>
              <a:rPr lang="en-US" dirty="0" smtClean="0"/>
              <a:t>Many drugs had to be removed from the market due to interaction with the </a:t>
            </a:r>
            <a:r>
              <a:rPr lang="en-US" dirty="0" err="1" smtClean="0"/>
              <a:t>hERG</a:t>
            </a:r>
            <a:r>
              <a:rPr lang="en-US" dirty="0" smtClean="0"/>
              <a:t> channel.</a:t>
            </a:r>
            <a:endParaRPr lang="en-US" dirty="0"/>
          </a:p>
        </p:txBody>
      </p:sp>
    </p:spTree>
    <p:extLst>
      <p:ext uri="{BB962C8B-B14F-4D97-AF65-F5344CB8AC3E}">
        <p14:creationId xmlns:p14="http://schemas.microsoft.com/office/powerpoint/2010/main" val="388882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22</a:t>
            </a:fld>
            <a:endParaRPr lang="en-US"/>
          </a:p>
        </p:txBody>
      </p:sp>
      <p:sp>
        <p:nvSpPr>
          <p:cNvPr id="5" name="Oval 4"/>
          <p:cNvSpPr/>
          <p:nvPr/>
        </p:nvSpPr>
        <p:spPr>
          <a:xfrm>
            <a:off x="1569308" y="1804770"/>
            <a:ext cx="926756" cy="74140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64908" y="2175472"/>
            <a:ext cx="926756" cy="74140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47767" y="2175472"/>
            <a:ext cx="360405" cy="370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508421" y="2249613"/>
            <a:ext cx="790832" cy="128916"/>
          </a:xfrm>
          <a:custGeom>
            <a:avLst/>
            <a:gdLst>
              <a:gd name="connsiteX0" fmla="*/ 0 w 790832"/>
              <a:gd name="connsiteY0" fmla="*/ 0 h 128916"/>
              <a:gd name="connsiteX1" fmla="*/ 111211 w 790832"/>
              <a:gd name="connsiteY1" fmla="*/ 49427 h 128916"/>
              <a:gd name="connsiteX2" fmla="*/ 259492 w 790832"/>
              <a:gd name="connsiteY2" fmla="*/ 98854 h 128916"/>
              <a:gd name="connsiteX3" fmla="*/ 568411 w 790832"/>
              <a:gd name="connsiteY3" fmla="*/ 111211 h 128916"/>
              <a:gd name="connsiteX4" fmla="*/ 790832 w 790832"/>
              <a:gd name="connsiteY4" fmla="*/ 98854 h 1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832" h="128916">
                <a:moveTo>
                  <a:pt x="0" y="0"/>
                </a:moveTo>
                <a:cubicBezTo>
                  <a:pt x="130538" y="97903"/>
                  <a:pt x="-36350" y="-16156"/>
                  <a:pt x="111211" y="49427"/>
                </a:cubicBezTo>
                <a:cubicBezTo>
                  <a:pt x="259893" y="115508"/>
                  <a:pt x="22995" y="69291"/>
                  <a:pt x="259492" y="98854"/>
                </a:cubicBezTo>
                <a:cubicBezTo>
                  <a:pt x="407978" y="148351"/>
                  <a:pt x="307618" y="124937"/>
                  <a:pt x="568411" y="111211"/>
                </a:cubicBezTo>
                <a:cubicBezTo>
                  <a:pt x="691305" y="90728"/>
                  <a:pt x="617497" y="98854"/>
                  <a:pt x="790832" y="98854"/>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620529" y="2360824"/>
            <a:ext cx="926757" cy="186645"/>
          </a:xfrm>
          <a:custGeom>
            <a:avLst/>
            <a:gdLst>
              <a:gd name="connsiteX0" fmla="*/ 0 w 926757"/>
              <a:gd name="connsiteY0" fmla="*/ 0 h 186645"/>
              <a:gd name="connsiteX1" fmla="*/ 123568 w 926757"/>
              <a:gd name="connsiteY1" fmla="*/ 49427 h 186645"/>
              <a:gd name="connsiteX2" fmla="*/ 172995 w 926757"/>
              <a:gd name="connsiteY2" fmla="*/ 61784 h 186645"/>
              <a:gd name="connsiteX3" fmla="*/ 296562 w 926757"/>
              <a:gd name="connsiteY3" fmla="*/ 74140 h 186645"/>
              <a:gd name="connsiteX4" fmla="*/ 827903 w 926757"/>
              <a:gd name="connsiteY4" fmla="*/ 111211 h 186645"/>
              <a:gd name="connsiteX5" fmla="*/ 889687 w 926757"/>
              <a:gd name="connsiteY5" fmla="*/ 148281 h 186645"/>
              <a:gd name="connsiteX6" fmla="*/ 914400 w 926757"/>
              <a:gd name="connsiteY6" fmla="*/ 185351 h 186645"/>
              <a:gd name="connsiteX7" fmla="*/ 926757 w 926757"/>
              <a:gd name="connsiteY7" fmla="*/ 185351 h 18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757" h="186645">
                <a:moveTo>
                  <a:pt x="0" y="0"/>
                </a:moveTo>
                <a:cubicBezTo>
                  <a:pt x="51132" y="25566"/>
                  <a:pt x="62492" y="34158"/>
                  <a:pt x="123568" y="49427"/>
                </a:cubicBezTo>
                <a:cubicBezTo>
                  <a:pt x="140044" y="53546"/>
                  <a:pt x="156183" y="59382"/>
                  <a:pt x="172995" y="61784"/>
                </a:cubicBezTo>
                <a:cubicBezTo>
                  <a:pt x="213973" y="67638"/>
                  <a:pt x="255285" y="71025"/>
                  <a:pt x="296562" y="74140"/>
                </a:cubicBezTo>
                <a:lnTo>
                  <a:pt x="827903" y="111211"/>
                </a:lnTo>
                <a:cubicBezTo>
                  <a:pt x="848498" y="123568"/>
                  <a:pt x="871452" y="132651"/>
                  <a:pt x="889687" y="148281"/>
                </a:cubicBezTo>
                <a:cubicBezTo>
                  <a:pt x="900963" y="157946"/>
                  <a:pt x="903899" y="174850"/>
                  <a:pt x="914400" y="185351"/>
                </a:cubicBezTo>
                <a:cubicBezTo>
                  <a:pt x="917313" y="188264"/>
                  <a:pt x="922638" y="185351"/>
                  <a:pt x="926757" y="185351"/>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720280" y="3040445"/>
            <a:ext cx="555858" cy="369332"/>
          </a:xfrm>
          <a:prstGeom prst="rect">
            <a:avLst/>
          </a:prstGeom>
          <a:noFill/>
        </p:spPr>
        <p:txBody>
          <a:bodyPr wrap="none" rtlCol="0">
            <a:spAutoFit/>
          </a:bodyPr>
          <a:lstStyle/>
          <a:p>
            <a:r>
              <a:rPr lang="en-US" smtClean="0"/>
              <a:t>Aryl</a:t>
            </a:r>
            <a:endParaRPr lang="en-US"/>
          </a:p>
        </p:txBody>
      </p:sp>
      <p:sp>
        <p:nvSpPr>
          <p:cNvPr id="14" name="TextBox 13"/>
          <p:cNvSpPr txBox="1"/>
          <p:nvPr/>
        </p:nvSpPr>
        <p:spPr>
          <a:xfrm>
            <a:off x="1247934" y="2547545"/>
            <a:ext cx="555858" cy="369332"/>
          </a:xfrm>
          <a:prstGeom prst="rect">
            <a:avLst/>
          </a:prstGeom>
          <a:noFill/>
        </p:spPr>
        <p:txBody>
          <a:bodyPr wrap="none" rtlCol="0">
            <a:spAutoFit/>
          </a:bodyPr>
          <a:lstStyle/>
          <a:p>
            <a:r>
              <a:rPr lang="en-US" smtClean="0"/>
              <a:t>Aryl</a:t>
            </a:r>
            <a:endParaRPr lang="en-US"/>
          </a:p>
        </p:txBody>
      </p:sp>
      <p:sp>
        <p:nvSpPr>
          <p:cNvPr id="15" name="TextBox 14"/>
          <p:cNvSpPr txBox="1"/>
          <p:nvPr/>
        </p:nvSpPr>
        <p:spPr>
          <a:xfrm>
            <a:off x="2622384" y="2732211"/>
            <a:ext cx="1504771" cy="369332"/>
          </a:xfrm>
          <a:prstGeom prst="rect">
            <a:avLst/>
          </a:prstGeom>
          <a:noFill/>
        </p:spPr>
        <p:txBody>
          <a:bodyPr wrap="none" rtlCol="0">
            <a:spAutoFit/>
          </a:bodyPr>
          <a:lstStyle/>
          <a:p>
            <a:r>
              <a:rPr lang="en-US"/>
              <a:t>b</a:t>
            </a:r>
            <a:r>
              <a:rPr lang="en-US" smtClean="0"/>
              <a:t>asic </a:t>
            </a:r>
            <a:r>
              <a:rPr lang="en-US" dirty="0" smtClean="0"/>
              <a:t>nitrogen</a:t>
            </a: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3050" y="346407"/>
            <a:ext cx="5833453" cy="2916727"/>
          </a:xfrm>
          <a:prstGeom prst="rect">
            <a:avLst/>
          </a:prstGeom>
        </p:spPr>
      </p:pic>
      <p:sp>
        <p:nvSpPr>
          <p:cNvPr id="17" name="TextBox 16"/>
          <p:cNvSpPr txBox="1"/>
          <p:nvPr/>
        </p:nvSpPr>
        <p:spPr>
          <a:xfrm>
            <a:off x="6623223" y="3434192"/>
            <a:ext cx="4924105" cy="369332"/>
          </a:xfrm>
          <a:prstGeom prst="rect">
            <a:avLst/>
          </a:prstGeom>
          <a:noFill/>
        </p:spPr>
        <p:txBody>
          <a:bodyPr wrap="none" rtlCol="0">
            <a:spAutoFit/>
          </a:bodyPr>
          <a:lstStyle/>
          <a:p>
            <a:r>
              <a:rPr lang="en-US" dirty="0" smtClean="0"/>
              <a:t>Screening result on a voltage-gate </a:t>
            </a:r>
            <a:r>
              <a:rPr lang="en-US" smtClean="0"/>
              <a:t>calcium channel</a:t>
            </a:r>
            <a:endParaRPr lang="en-US"/>
          </a:p>
        </p:txBody>
      </p:sp>
      <p:sp>
        <p:nvSpPr>
          <p:cNvPr id="18" name="TextBox 17"/>
          <p:cNvSpPr txBox="1"/>
          <p:nvPr/>
        </p:nvSpPr>
        <p:spPr>
          <a:xfrm>
            <a:off x="762344" y="3694652"/>
            <a:ext cx="5224850" cy="923330"/>
          </a:xfrm>
          <a:prstGeom prst="rect">
            <a:avLst/>
          </a:prstGeom>
          <a:noFill/>
        </p:spPr>
        <p:txBody>
          <a:bodyPr wrap="square" rtlCol="0">
            <a:spAutoFit/>
          </a:bodyPr>
          <a:lstStyle/>
          <a:p>
            <a:r>
              <a:rPr lang="en-US" dirty="0" smtClean="0"/>
              <a:t>The most potent channel blockers are compounds which have two aryl moieties and </a:t>
            </a:r>
            <a:r>
              <a:rPr lang="en-US" smtClean="0"/>
              <a:t>a central basic nitrogen</a:t>
            </a:r>
            <a:endParaRPr lang="en-US" dirty="0"/>
          </a:p>
        </p:txBody>
      </p:sp>
      <p:sp>
        <p:nvSpPr>
          <p:cNvPr id="19" name="TextBox 18"/>
          <p:cNvSpPr txBox="1"/>
          <p:nvPr/>
        </p:nvSpPr>
        <p:spPr>
          <a:xfrm>
            <a:off x="839228" y="728294"/>
            <a:ext cx="5224850" cy="646331"/>
          </a:xfrm>
          <a:prstGeom prst="rect">
            <a:avLst/>
          </a:prstGeom>
          <a:noFill/>
        </p:spPr>
        <p:txBody>
          <a:bodyPr wrap="square" rtlCol="0">
            <a:spAutoFit/>
          </a:bodyPr>
          <a:lstStyle/>
          <a:p>
            <a:r>
              <a:rPr lang="en-US" dirty="0" smtClean="0"/>
              <a:t>Many organic molecules interact with the </a:t>
            </a:r>
            <a:r>
              <a:rPr lang="en-US" dirty="0" err="1" smtClean="0"/>
              <a:t>hERG</a:t>
            </a:r>
            <a:r>
              <a:rPr lang="en-US" dirty="0" smtClean="0"/>
              <a:t> channel and other voltage-gated ion channels</a:t>
            </a:r>
            <a:endParaRPr lang="en-US" dirty="0"/>
          </a:p>
        </p:txBody>
      </p:sp>
      <p:pic>
        <p:nvPicPr>
          <p:cNvPr id="20" name="Picture 19"/>
          <p:cNvPicPr>
            <a:picLocks noChangeAspect="1"/>
          </p:cNvPicPr>
          <p:nvPr/>
        </p:nvPicPr>
        <p:blipFill>
          <a:blip r:embed="rId3"/>
          <a:stretch>
            <a:fillRect/>
          </a:stretch>
        </p:blipFill>
        <p:spPr>
          <a:xfrm>
            <a:off x="838200" y="4617982"/>
            <a:ext cx="3756454" cy="1389853"/>
          </a:xfrm>
          <a:prstGeom prst="rect">
            <a:avLst/>
          </a:prstGeom>
        </p:spPr>
      </p:pic>
      <p:sp>
        <p:nvSpPr>
          <p:cNvPr id="21" name="TextBox 20"/>
          <p:cNvSpPr txBox="1"/>
          <p:nvPr/>
        </p:nvSpPr>
        <p:spPr>
          <a:xfrm>
            <a:off x="6368315" y="4618562"/>
            <a:ext cx="5433919" cy="923330"/>
          </a:xfrm>
          <a:prstGeom prst="rect">
            <a:avLst/>
          </a:prstGeom>
          <a:noFill/>
        </p:spPr>
        <p:txBody>
          <a:bodyPr wrap="square" rtlCol="0">
            <a:spAutoFit/>
          </a:bodyPr>
          <a:lstStyle/>
          <a:p>
            <a:r>
              <a:rPr lang="en-US" dirty="0" smtClean="0"/>
              <a:t>Assessment of </a:t>
            </a:r>
            <a:r>
              <a:rPr lang="en-US" dirty="0" err="1" smtClean="0"/>
              <a:t>hERG</a:t>
            </a:r>
            <a:r>
              <a:rPr lang="en-US" dirty="0" smtClean="0"/>
              <a:t> blockage is a standard task in modern drug discovery and done for every compound which becomes of interest in a drug discovery program.</a:t>
            </a:r>
            <a:endParaRPr lang="en-US" dirty="0"/>
          </a:p>
        </p:txBody>
      </p:sp>
    </p:spTree>
    <p:extLst>
      <p:ext uri="{BB962C8B-B14F-4D97-AF65-F5344CB8AC3E}">
        <p14:creationId xmlns:p14="http://schemas.microsoft.com/office/powerpoint/2010/main" val="805484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23</a:t>
            </a:fld>
            <a:endParaRPr lang="en-US"/>
          </a:p>
        </p:txBody>
      </p:sp>
      <p:sp>
        <p:nvSpPr>
          <p:cNvPr id="5" name="TextBox 4"/>
          <p:cNvSpPr txBox="1"/>
          <p:nvPr/>
        </p:nvSpPr>
        <p:spPr>
          <a:xfrm>
            <a:off x="1110049" y="506626"/>
            <a:ext cx="1927131" cy="461665"/>
          </a:xfrm>
          <a:prstGeom prst="rect">
            <a:avLst/>
          </a:prstGeom>
          <a:noFill/>
        </p:spPr>
        <p:txBody>
          <a:bodyPr wrap="none" rtlCol="0">
            <a:spAutoFit/>
          </a:bodyPr>
          <a:lstStyle/>
          <a:p>
            <a:r>
              <a:rPr lang="en-US" sz="2400" dirty="0" smtClean="0"/>
              <a:t>CYP Inhibition</a:t>
            </a:r>
            <a:endParaRPr lang="en-US" sz="2400" dirty="0"/>
          </a:p>
        </p:txBody>
      </p:sp>
      <p:sp>
        <p:nvSpPr>
          <p:cNvPr id="6" name="TextBox 5"/>
          <p:cNvSpPr txBox="1"/>
          <p:nvPr/>
        </p:nvSpPr>
        <p:spPr>
          <a:xfrm>
            <a:off x="838200" y="1285103"/>
            <a:ext cx="9158416" cy="3276282"/>
          </a:xfrm>
          <a:prstGeom prst="rect">
            <a:avLst/>
          </a:prstGeom>
          <a:noFill/>
        </p:spPr>
        <p:txBody>
          <a:bodyPr wrap="square" rtlCol="0">
            <a:spAutoFit/>
          </a:bodyPr>
          <a:lstStyle/>
          <a:p>
            <a:pPr marL="285750" indent="-285750">
              <a:lnSpc>
                <a:spcPct val="150000"/>
              </a:lnSpc>
              <a:buFont typeface="Arial" charset="0"/>
              <a:buChar char="•"/>
            </a:pPr>
            <a:r>
              <a:rPr lang="en-US" sz="2000" dirty="0" smtClean="0"/>
              <a:t>The cytochrome P450 enzymes are the primary metabolizing enzymes for most drugs.</a:t>
            </a:r>
          </a:p>
          <a:p>
            <a:pPr marL="285750" indent="-285750">
              <a:lnSpc>
                <a:spcPct val="150000"/>
              </a:lnSpc>
              <a:buFont typeface="Arial" charset="0"/>
              <a:buChar char="•"/>
            </a:pPr>
            <a:r>
              <a:rPr lang="en-US" sz="2000" dirty="0" smtClean="0"/>
              <a:t>Hepatic clearance and thus plasma levels and half-life are dependent on CYP metabolism</a:t>
            </a:r>
          </a:p>
          <a:p>
            <a:pPr marL="285750" indent="-285750">
              <a:lnSpc>
                <a:spcPct val="150000"/>
              </a:lnSpc>
              <a:buFont typeface="Arial" charset="0"/>
              <a:buChar char="•"/>
            </a:pPr>
            <a:r>
              <a:rPr lang="en-US" sz="2000" dirty="0" smtClean="0"/>
              <a:t>Inhibition of CYP enzymes can therefore have fatal consequences on the plasma levels of other substances, in particular other drugs. This phenomenon is called </a:t>
            </a:r>
            <a:r>
              <a:rPr lang="en-US" sz="2000" dirty="0" smtClean="0">
                <a:solidFill>
                  <a:srgbClr val="FF0000"/>
                </a:solidFill>
              </a:rPr>
              <a:t>drug-drug interaction</a:t>
            </a:r>
            <a:r>
              <a:rPr lang="en-US" dirty="0" smtClean="0"/>
              <a:t>.</a:t>
            </a:r>
            <a:endParaRPr lang="en-US" dirty="0"/>
          </a:p>
        </p:txBody>
      </p:sp>
    </p:spTree>
    <p:extLst>
      <p:ext uri="{BB962C8B-B14F-4D97-AF65-F5344CB8AC3E}">
        <p14:creationId xmlns:p14="http://schemas.microsoft.com/office/powerpoint/2010/main" val="179740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24</a:t>
            </a:fld>
            <a:endParaRPr lang="en-US"/>
          </a:p>
        </p:txBody>
      </p:sp>
      <p:pic>
        <p:nvPicPr>
          <p:cNvPr id="5" name="Picture 4"/>
          <p:cNvPicPr>
            <a:picLocks noChangeAspect="1"/>
          </p:cNvPicPr>
          <p:nvPr/>
        </p:nvPicPr>
        <p:blipFill>
          <a:blip r:embed="rId2"/>
          <a:stretch>
            <a:fillRect/>
          </a:stretch>
        </p:blipFill>
        <p:spPr>
          <a:xfrm>
            <a:off x="7993072" y="1924914"/>
            <a:ext cx="2676028" cy="29565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946" y="2026508"/>
            <a:ext cx="5212885" cy="3105457"/>
          </a:xfrm>
          <a:prstGeom prst="rect">
            <a:avLst/>
          </a:prstGeom>
        </p:spPr>
      </p:pic>
      <p:sp>
        <p:nvSpPr>
          <p:cNvPr id="7" name="TextBox 6"/>
          <p:cNvSpPr txBox="1"/>
          <p:nvPr/>
        </p:nvSpPr>
        <p:spPr>
          <a:xfrm>
            <a:off x="838200" y="593124"/>
            <a:ext cx="9356857" cy="369332"/>
          </a:xfrm>
          <a:prstGeom prst="rect">
            <a:avLst/>
          </a:prstGeom>
          <a:noFill/>
        </p:spPr>
        <p:txBody>
          <a:bodyPr wrap="none" rtlCol="0">
            <a:spAutoFit/>
          </a:bodyPr>
          <a:lstStyle/>
          <a:p>
            <a:r>
              <a:rPr lang="en-US" dirty="0" smtClean="0"/>
              <a:t>CYP enzymes contain a </a:t>
            </a:r>
            <a:r>
              <a:rPr lang="en-US" dirty="0" err="1" smtClean="0"/>
              <a:t>heme</a:t>
            </a:r>
            <a:r>
              <a:rPr lang="en-US" dirty="0" smtClean="0"/>
              <a:t> group with a central Fe-atom which is essential for catalytic function.</a:t>
            </a:r>
            <a:endParaRPr lang="en-US" dirty="0"/>
          </a:p>
        </p:txBody>
      </p:sp>
    </p:spTree>
    <p:extLst>
      <p:ext uri="{BB962C8B-B14F-4D97-AF65-F5344CB8AC3E}">
        <p14:creationId xmlns:p14="http://schemas.microsoft.com/office/powerpoint/2010/main" val="1980002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25</a:t>
            </a:fld>
            <a:endParaRPr lang="en-US"/>
          </a:p>
        </p:txBody>
      </p:sp>
      <p:sp>
        <p:nvSpPr>
          <p:cNvPr id="5" name="TextBox 4"/>
          <p:cNvSpPr txBox="1"/>
          <p:nvPr/>
        </p:nvSpPr>
        <p:spPr>
          <a:xfrm>
            <a:off x="963827" y="716692"/>
            <a:ext cx="6388443" cy="2031325"/>
          </a:xfrm>
          <a:prstGeom prst="rect">
            <a:avLst/>
          </a:prstGeom>
          <a:noFill/>
        </p:spPr>
        <p:txBody>
          <a:bodyPr wrap="square" rtlCol="0">
            <a:spAutoFit/>
          </a:bodyPr>
          <a:lstStyle/>
          <a:p>
            <a:pPr marL="285750" indent="-285750">
              <a:buFont typeface="Arial" charset="0"/>
              <a:buChar char="•"/>
            </a:pPr>
            <a:r>
              <a:rPr lang="en-US" dirty="0" smtClean="0"/>
              <a:t>Fe forms tight complexes with many Lewis bases</a:t>
            </a:r>
          </a:p>
          <a:p>
            <a:pPr marL="285750" indent="-285750">
              <a:buFont typeface="Arial" charset="0"/>
              <a:buChar char="•"/>
            </a:pPr>
            <a:r>
              <a:rPr lang="en-US" dirty="0" smtClean="0"/>
              <a:t>In CYP enzymes 4 coordination partners are formed by the </a:t>
            </a:r>
            <a:r>
              <a:rPr lang="en-US" dirty="0" err="1" smtClean="0"/>
              <a:t>porphyrine</a:t>
            </a:r>
            <a:r>
              <a:rPr lang="en-US" dirty="0" smtClean="0"/>
              <a:t> ring, the 5</a:t>
            </a:r>
            <a:r>
              <a:rPr lang="en-US" baseline="30000" dirty="0" smtClean="0"/>
              <a:t>th</a:t>
            </a:r>
            <a:r>
              <a:rPr lang="en-US" dirty="0" smtClean="0"/>
              <a:t> is usually a deprotonated cysteine or a histidine sidechain from the protein. The remaining 6</a:t>
            </a:r>
            <a:r>
              <a:rPr lang="en-US" baseline="30000" dirty="0" smtClean="0"/>
              <a:t>th</a:t>
            </a:r>
            <a:r>
              <a:rPr lang="en-US" dirty="0" smtClean="0"/>
              <a:t> position is free and binds oxygen during the catalytic cycle.</a:t>
            </a:r>
          </a:p>
          <a:p>
            <a:pPr marL="285750" indent="-285750">
              <a:buFont typeface="Arial" charset="0"/>
              <a:buChar char="•"/>
            </a:pPr>
            <a:r>
              <a:rPr lang="en-US" dirty="0" smtClean="0"/>
              <a:t>Many organic molecules which contain a Lewis base are strong inhibitors of CYP enzymes</a:t>
            </a:r>
            <a:endParaRPr lang="en-US" dirty="0"/>
          </a:p>
        </p:txBody>
      </p:sp>
      <p:pic>
        <p:nvPicPr>
          <p:cNvPr id="6" name="Picture 5"/>
          <p:cNvPicPr>
            <a:picLocks noChangeAspect="1"/>
          </p:cNvPicPr>
          <p:nvPr/>
        </p:nvPicPr>
        <p:blipFill>
          <a:blip r:embed="rId2"/>
          <a:stretch>
            <a:fillRect/>
          </a:stretch>
        </p:blipFill>
        <p:spPr>
          <a:xfrm>
            <a:off x="7894218" y="553314"/>
            <a:ext cx="2676028" cy="2956579"/>
          </a:xfrm>
          <a:prstGeom prst="rect">
            <a:avLst/>
          </a:prstGeom>
        </p:spPr>
      </p:pic>
      <p:pic>
        <p:nvPicPr>
          <p:cNvPr id="7" name="Picture 6"/>
          <p:cNvPicPr>
            <a:picLocks noChangeAspect="1"/>
          </p:cNvPicPr>
          <p:nvPr/>
        </p:nvPicPr>
        <p:blipFill>
          <a:blip r:embed="rId3"/>
          <a:stretch>
            <a:fillRect/>
          </a:stretch>
        </p:blipFill>
        <p:spPr>
          <a:xfrm>
            <a:off x="838200" y="3162464"/>
            <a:ext cx="1517135" cy="1389719"/>
          </a:xfrm>
          <a:prstGeom prst="rect">
            <a:avLst/>
          </a:prstGeom>
        </p:spPr>
      </p:pic>
      <p:pic>
        <p:nvPicPr>
          <p:cNvPr id="9" name="Picture 8"/>
          <p:cNvPicPr>
            <a:picLocks noChangeAspect="1"/>
          </p:cNvPicPr>
          <p:nvPr/>
        </p:nvPicPr>
        <p:blipFill>
          <a:blip r:embed="rId4"/>
          <a:stretch>
            <a:fillRect/>
          </a:stretch>
        </p:blipFill>
        <p:spPr>
          <a:xfrm>
            <a:off x="3773616" y="2956463"/>
            <a:ext cx="2322384" cy="1801720"/>
          </a:xfrm>
          <a:prstGeom prst="rect">
            <a:avLst/>
          </a:prstGeom>
        </p:spPr>
      </p:pic>
      <p:sp>
        <p:nvSpPr>
          <p:cNvPr id="10" name="TextBox 9"/>
          <p:cNvSpPr txBox="1"/>
          <p:nvPr/>
        </p:nvSpPr>
        <p:spPr>
          <a:xfrm>
            <a:off x="556054" y="4758183"/>
            <a:ext cx="2417778" cy="369332"/>
          </a:xfrm>
          <a:prstGeom prst="rect">
            <a:avLst/>
          </a:prstGeom>
          <a:noFill/>
        </p:spPr>
        <p:txBody>
          <a:bodyPr wrap="none" rtlCol="0">
            <a:spAutoFit/>
          </a:bodyPr>
          <a:lstStyle/>
          <a:p>
            <a:r>
              <a:rPr lang="en-US" dirty="0" err="1" smtClean="0"/>
              <a:t>Clotrimazole</a:t>
            </a:r>
            <a:r>
              <a:rPr lang="en-US" dirty="0" smtClean="0"/>
              <a:t>, antifungal</a:t>
            </a:r>
            <a:endParaRPr lang="en-US" dirty="0"/>
          </a:p>
        </p:txBody>
      </p:sp>
      <p:sp>
        <p:nvSpPr>
          <p:cNvPr id="11" name="TextBox 10"/>
          <p:cNvSpPr txBox="1"/>
          <p:nvPr/>
        </p:nvSpPr>
        <p:spPr>
          <a:xfrm>
            <a:off x="3773616" y="4781963"/>
            <a:ext cx="2550827" cy="369332"/>
          </a:xfrm>
          <a:prstGeom prst="rect">
            <a:avLst/>
          </a:prstGeom>
          <a:noFill/>
        </p:spPr>
        <p:txBody>
          <a:bodyPr wrap="none" rtlCol="0">
            <a:spAutoFit/>
          </a:bodyPr>
          <a:lstStyle/>
          <a:p>
            <a:r>
              <a:rPr lang="en-US" dirty="0" smtClean="0"/>
              <a:t>Clarithromycin, antibiotic</a:t>
            </a:r>
            <a:endParaRPr lang="en-US" dirty="0"/>
          </a:p>
        </p:txBody>
      </p:sp>
      <p:pic>
        <p:nvPicPr>
          <p:cNvPr id="12" name="Picture 11"/>
          <p:cNvPicPr>
            <a:picLocks noChangeAspect="1"/>
          </p:cNvPicPr>
          <p:nvPr/>
        </p:nvPicPr>
        <p:blipFill>
          <a:blip r:embed="rId5"/>
          <a:stretch>
            <a:fillRect/>
          </a:stretch>
        </p:blipFill>
        <p:spPr>
          <a:xfrm>
            <a:off x="7352270" y="4176164"/>
            <a:ext cx="1687292" cy="1387402"/>
          </a:xfrm>
          <a:prstGeom prst="rect">
            <a:avLst/>
          </a:prstGeom>
        </p:spPr>
      </p:pic>
      <p:sp>
        <p:nvSpPr>
          <p:cNvPr id="13" name="TextBox 12"/>
          <p:cNvSpPr txBox="1"/>
          <p:nvPr/>
        </p:nvSpPr>
        <p:spPr>
          <a:xfrm>
            <a:off x="6987027" y="5594474"/>
            <a:ext cx="2345386" cy="369332"/>
          </a:xfrm>
          <a:prstGeom prst="rect">
            <a:avLst/>
          </a:prstGeom>
          <a:noFill/>
        </p:spPr>
        <p:txBody>
          <a:bodyPr wrap="none" rtlCol="0">
            <a:spAutoFit/>
          </a:bodyPr>
          <a:lstStyle/>
          <a:p>
            <a:r>
              <a:rPr lang="en-US" dirty="0" smtClean="0"/>
              <a:t>Fluconazole, antifungal</a:t>
            </a:r>
            <a:endParaRPr lang="en-US" dirty="0"/>
          </a:p>
        </p:txBody>
      </p:sp>
      <p:pic>
        <p:nvPicPr>
          <p:cNvPr id="14" name="Picture 13"/>
          <p:cNvPicPr>
            <a:picLocks noChangeAspect="1"/>
          </p:cNvPicPr>
          <p:nvPr/>
        </p:nvPicPr>
        <p:blipFill>
          <a:blip r:embed="rId6"/>
          <a:stretch>
            <a:fillRect/>
          </a:stretch>
        </p:blipFill>
        <p:spPr>
          <a:xfrm>
            <a:off x="9883782" y="3855503"/>
            <a:ext cx="1638197" cy="1272012"/>
          </a:xfrm>
          <a:prstGeom prst="rect">
            <a:avLst/>
          </a:prstGeom>
        </p:spPr>
      </p:pic>
      <p:sp>
        <p:nvSpPr>
          <p:cNvPr id="15" name="TextBox 14"/>
          <p:cNvSpPr txBox="1"/>
          <p:nvPr/>
        </p:nvSpPr>
        <p:spPr>
          <a:xfrm>
            <a:off x="10199381" y="5335393"/>
            <a:ext cx="1154419" cy="369332"/>
          </a:xfrm>
          <a:prstGeom prst="rect">
            <a:avLst/>
          </a:prstGeom>
          <a:noFill/>
        </p:spPr>
        <p:txBody>
          <a:bodyPr wrap="none" rtlCol="0">
            <a:spAutoFit/>
          </a:bodyPr>
          <a:lstStyle/>
          <a:p>
            <a:r>
              <a:rPr lang="en-US" smtClean="0"/>
              <a:t>Grapefruit</a:t>
            </a:r>
            <a:endParaRPr lang="en-US"/>
          </a:p>
        </p:txBody>
      </p:sp>
    </p:spTree>
    <p:extLst>
      <p:ext uri="{BB962C8B-B14F-4D97-AF65-F5344CB8AC3E}">
        <p14:creationId xmlns:p14="http://schemas.microsoft.com/office/powerpoint/2010/main" val="6920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26</a:t>
            </a:fld>
            <a:endParaRPr lang="en-US"/>
          </a:p>
        </p:txBody>
      </p:sp>
      <p:pic>
        <p:nvPicPr>
          <p:cNvPr id="5" name="Picture 4"/>
          <p:cNvPicPr>
            <a:picLocks noChangeAspect="1"/>
          </p:cNvPicPr>
          <p:nvPr/>
        </p:nvPicPr>
        <p:blipFill>
          <a:blip r:embed="rId2"/>
          <a:stretch>
            <a:fillRect/>
          </a:stretch>
        </p:blipFill>
        <p:spPr>
          <a:xfrm>
            <a:off x="7739278" y="478535"/>
            <a:ext cx="3181369" cy="1758038"/>
          </a:xfrm>
          <a:prstGeom prst="rect">
            <a:avLst/>
          </a:prstGeom>
        </p:spPr>
      </p:pic>
      <p:sp>
        <p:nvSpPr>
          <p:cNvPr id="6" name="TextBox 5"/>
          <p:cNvSpPr txBox="1"/>
          <p:nvPr/>
        </p:nvSpPr>
        <p:spPr>
          <a:xfrm>
            <a:off x="640491" y="614475"/>
            <a:ext cx="5881817" cy="646331"/>
          </a:xfrm>
          <a:prstGeom prst="rect">
            <a:avLst/>
          </a:prstGeom>
          <a:noFill/>
        </p:spPr>
        <p:txBody>
          <a:bodyPr wrap="square" rtlCol="0">
            <a:spAutoFit/>
          </a:bodyPr>
          <a:lstStyle/>
          <a:p>
            <a:pPr marL="285750" indent="-285750">
              <a:buFont typeface="Arial" charset="0"/>
              <a:buChar char="•"/>
            </a:pPr>
            <a:r>
              <a:rPr lang="en-US" dirty="0" smtClean="0"/>
              <a:t>The anti-histamine </a:t>
            </a:r>
            <a:r>
              <a:rPr lang="en-US" dirty="0" err="1" smtClean="0"/>
              <a:t>Terfenadine</a:t>
            </a:r>
            <a:r>
              <a:rPr lang="en-US" dirty="0" smtClean="0"/>
              <a:t> has been a successful drug for years</a:t>
            </a:r>
            <a:endParaRPr lang="en-US" dirty="0"/>
          </a:p>
        </p:txBody>
      </p:sp>
      <p:sp>
        <p:nvSpPr>
          <p:cNvPr id="7" name="TextBox 6"/>
          <p:cNvSpPr txBox="1"/>
          <p:nvPr/>
        </p:nvSpPr>
        <p:spPr>
          <a:xfrm>
            <a:off x="640490" y="1520637"/>
            <a:ext cx="5881817" cy="923330"/>
          </a:xfrm>
          <a:prstGeom prst="rect">
            <a:avLst/>
          </a:prstGeom>
          <a:noFill/>
        </p:spPr>
        <p:txBody>
          <a:bodyPr wrap="square" rtlCol="0">
            <a:spAutoFit/>
          </a:bodyPr>
          <a:lstStyle/>
          <a:p>
            <a:pPr marL="285750" indent="-285750">
              <a:buFont typeface="Arial" charset="0"/>
              <a:buChar char="•"/>
            </a:pPr>
            <a:r>
              <a:rPr lang="en-US" dirty="0" smtClean="0"/>
              <a:t>Several patients died from sudden cardiac death when they, while on </a:t>
            </a:r>
            <a:r>
              <a:rPr lang="en-US" dirty="0" err="1" smtClean="0"/>
              <a:t>Terfenadine</a:t>
            </a:r>
            <a:r>
              <a:rPr lang="en-US" dirty="0" smtClean="0"/>
              <a:t>, consumed grapefruit juice or were in parallel treated with antibiotics.</a:t>
            </a:r>
            <a:endParaRPr lang="en-US" dirty="0"/>
          </a:p>
        </p:txBody>
      </p:sp>
      <p:sp>
        <p:nvSpPr>
          <p:cNvPr id="8" name="TextBox 7"/>
          <p:cNvSpPr txBox="1"/>
          <p:nvPr/>
        </p:nvSpPr>
        <p:spPr>
          <a:xfrm>
            <a:off x="640489" y="2755332"/>
            <a:ext cx="5881817" cy="369332"/>
          </a:xfrm>
          <a:prstGeom prst="rect">
            <a:avLst/>
          </a:prstGeom>
          <a:noFill/>
        </p:spPr>
        <p:txBody>
          <a:bodyPr wrap="square" rtlCol="0">
            <a:spAutoFit/>
          </a:bodyPr>
          <a:lstStyle/>
          <a:p>
            <a:pPr marL="285750" indent="-285750">
              <a:buFont typeface="Arial" charset="0"/>
              <a:buChar char="•"/>
            </a:pPr>
            <a:r>
              <a:rPr lang="en-US" dirty="0" smtClean="0"/>
              <a:t>So what did happen?</a:t>
            </a:r>
            <a:endParaRPr lang="en-US" dirty="0"/>
          </a:p>
        </p:txBody>
      </p:sp>
    </p:spTree>
    <p:extLst>
      <p:ext uri="{BB962C8B-B14F-4D97-AF65-F5344CB8AC3E}">
        <p14:creationId xmlns:p14="http://schemas.microsoft.com/office/powerpoint/2010/main" val="29643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27</a:t>
            </a:fld>
            <a:endParaRPr lang="en-US"/>
          </a:p>
        </p:txBody>
      </p:sp>
      <p:pic>
        <p:nvPicPr>
          <p:cNvPr id="5" name="Picture 4"/>
          <p:cNvPicPr>
            <a:picLocks noChangeAspect="1"/>
          </p:cNvPicPr>
          <p:nvPr/>
        </p:nvPicPr>
        <p:blipFill>
          <a:blip r:embed="rId2"/>
          <a:stretch>
            <a:fillRect/>
          </a:stretch>
        </p:blipFill>
        <p:spPr>
          <a:xfrm>
            <a:off x="1313765" y="1973702"/>
            <a:ext cx="3181369" cy="1758038"/>
          </a:xfrm>
          <a:prstGeom prst="rect">
            <a:avLst/>
          </a:prstGeom>
        </p:spPr>
      </p:pic>
      <p:sp>
        <p:nvSpPr>
          <p:cNvPr id="6" name="TextBox 5"/>
          <p:cNvSpPr txBox="1"/>
          <p:nvPr/>
        </p:nvSpPr>
        <p:spPr>
          <a:xfrm>
            <a:off x="640491" y="717448"/>
            <a:ext cx="5881817" cy="646331"/>
          </a:xfrm>
          <a:prstGeom prst="rect">
            <a:avLst/>
          </a:prstGeom>
          <a:noFill/>
        </p:spPr>
        <p:txBody>
          <a:bodyPr wrap="square" rtlCol="0">
            <a:spAutoFit/>
          </a:bodyPr>
          <a:lstStyle/>
          <a:p>
            <a:pPr marL="285750" indent="-285750">
              <a:buFont typeface="Arial" charset="0"/>
              <a:buChar char="•"/>
            </a:pPr>
            <a:r>
              <a:rPr lang="en-US" dirty="0" smtClean="0"/>
              <a:t>When </a:t>
            </a:r>
            <a:r>
              <a:rPr lang="en-US" dirty="0" err="1" smtClean="0"/>
              <a:t>Terfenadine</a:t>
            </a:r>
            <a:r>
              <a:rPr lang="en-US" dirty="0" smtClean="0"/>
              <a:t> is administered orally it is rapidly metabolized by CYP enzymes</a:t>
            </a:r>
            <a:endParaRPr lang="en-US" dirty="0"/>
          </a:p>
        </p:txBody>
      </p:sp>
      <p:pic>
        <p:nvPicPr>
          <p:cNvPr id="7" name="Picture 6"/>
          <p:cNvPicPr>
            <a:picLocks noChangeAspect="1"/>
          </p:cNvPicPr>
          <p:nvPr/>
        </p:nvPicPr>
        <p:blipFill>
          <a:blip r:embed="rId3"/>
          <a:stretch>
            <a:fillRect/>
          </a:stretch>
        </p:blipFill>
        <p:spPr>
          <a:xfrm>
            <a:off x="6868297" y="1745577"/>
            <a:ext cx="3245097" cy="1624544"/>
          </a:xfrm>
          <a:prstGeom prst="rect">
            <a:avLst/>
          </a:prstGeom>
        </p:spPr>
      </p:pic>
      <p:sp>
        <p:nvSpPr>
          <p:cNvPr id="8" name="Right Arrow 7"/>
          <p:cNvSpPr/>
          <p:nvPr/>
        </p:nvSpPr>
        <p:spPr>
          <a:xfrm>
            <a:off x="4942703" y="2557849"/>
            <a:ext cx="1153297" cy="5189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77481" y="2174789"/>
            <a:ext cx="538930" cy="369332"/>
          </a:xfrm>
          <a:prstGeom prst="rect">
            <a:avLst/>
          </a:prstGeom>
          <a:noFill/>
        </p:spPr>
        <p:txBody>
          <a:bodyPr wrap="none" rtlCol="0">
            <a:spAutoFit/>
          </a:bodyPr>
          <a:lstStyle/>
          <a:p>
            <a:r>
              <a:rPr lang="en-US" dirty="0" smtClean="0"/>
              <a:t>CYP</a:t>
            </a:r>
            <a:endParaRPr lang="en-US" dirty="0"/>
          </a:p>
        </p:txBody>
      </p:sp>
      <p:sp>
        <p:nvSpPr>
          <p:cNvPr id="10" name="TextBox 9"/>
          <p:cNvSpPr txBox="1"/>
          <p:nvPr/>
        </p:nvSpPr>
        <p:spPr>
          <a:xfrm>
            <a:off x="640491" y="4522400"/>
            <a:ext cx="5881817" cy="646331"/>
          </a:xfrm>
          <a:prstGeom prst="rect">
            <a:avLst/>
          </a:prstGeom>
          <a:noFill/>
        </p:spPr>
        <p:txBody>
          <a:bodyPr wrap="square" rtlCol="0">
            <a:spAutoFit/>
          </a:bodyPr>
          <a:lstStyle/>
          <a:p>
            <a:pPr marL="285750" indent="-285750">
              <a:buFont typeface="Arial" charset="0"/>
              <a:buChar char="•"/>
            </a:pPr>
            <a:r>
              <a:rPr lang="en-US" dirty="0" smtClean="0"/>
              <a:t>Both, </a:t>
            </a:r>
            <a:r>
              <a:rPr lang="en-US" dirty="0" err="1" smtClean="0"/>
              <a:t>Terfenadine</a:t>
            </a:r>
            <a:r>
              <a:rPr lang="en-US" dirty="0" smtClean="0"/>
              <a:t> and its metabolite have anti-histamine activity</a:t>
            </a:r>
            <a:endParaRPr lang="en-US" dirty="0"/>
          </a:p>
        </p:txBody>
      </p:sp>
      <p:sp>
        <p:nvSpPr>
          <p:cNvPr id="11" name="TextBox 10"/>
          <p:cNvSpPr txBox="1"/>
          <p:nvPr/>
        </p:nvSpPr>
        <p:spPr>
          <a:xfrm>
            <a:off x="640490" y="5313060"/>
            <a:ext cx="5881817" cy="646331"/>
          </a:xfrm>
          <a:prstGeom prst="rect">
            <a:avLst/>
          </a:prstGeom>
          <a:noFill/>
        </p:spPr>
        <p:txBody>
          <a:bodyPr wrap="square" rtlCol="0">
            <a:spAutoFit/>
          </a:bodyPr>
          <a:lstStyle/>
          <a:p>
            <a:pPr marL="285750" indent="-285750">
              <a:buFont typeface="Arial" charset="0"/>
              <a:buChar char="•"/>
            </a:pPr>
            <a:r>
              <a:rPr lang="en-US" dirty="0" err="1" smtClean="0"/>
              <a:t>Terfenadine</a:t>
            </a:r>
            <a:r>
              <a:rPr lang="en-US" dirty="0" smtClean="0"/>
              <a:t>, however, is also a strong </a:t>
            </a:r>
            <a:r>
              <a:rPr lang="en-US" dirty="0" err="1" smtClean="0"/>
              <a:t>hERG</a:t>
            </a:r>
            <a:r>
              <a:rPr lang="en-US" dirty="0" smtClean="0"/>
              <a:t> blocker whereas its metabolite is not</a:t>
            </a:r>
            <a:endParaRPr lang="en-US" dirty="0"/>
          </a:p>
        </p:txBody>
      </p:sp>
      <p:sp>
        <p:nvSpPr>
          <p:cNvPr id="12" name="TextBox 11"/>
          <p:cNvSpPr txBox="1"/>
          <p:nvPr/>
        </p:nvSpPr>
        <p:spPr>
          <a:xfrm>
            <a:off x="2508422" y="3476450"/>
            <a:ext cx="1563954" cy="369332"/>
          </a:xfrm>
          <a:prstGeom prst="rect">
            <a:avLst/>
          </a:prstGeom>
          <a:noFill/>
        </p:spPr>
        <p:txBody>
          <a:bodyPr wrap="none" rtlCol="0">
            <a:spAutoFit/>
          </a:bodyPr>
          <a:lstStyle/>
          <a:p>
            <a:r>
              <a:rPr lang="en-US" dirty="0" err="1" smtClean="0"/>
              <a:t>hERG</a:t>
            </a:r>
            <a:r>
              <a:rPr lang="en-US" dirty="0" smtClean="0"/>
              <a:t>-Inhibitor</a:t>
            </a:r>
            <a:endParaRPr lang="en-US" dirty="0"/>
          </a:p>
        </p:txBody>
      </p:sp>
      <p:sp>
        <p:nvSpPr>
          <p:cNvPr id="13" name="TextBox 12"/>
          <p:cNvSpPr txBox="1"/>
          <p:nvPr/>
        </p:nvSpPr>
        <p:spPr>
          <a:xfrm>
            <a:off x="7828623" y="3490733"/>
            <a:ext cx="1961947" cy="369332"/>
          </a:xfrm>
          <a:prstGeom prst="rect">
            <a:avLst/>
          </a:prstGeom>
          <a:noFill/>
        </p:spPr>
        <p:txBody>
          <a:bodyPr wrap="none" rtlCol="0">
            <a:spAutoFit/>
          </a:bodyPr>
          <a:lstStyle/>
          <a:p>
            <a:r>
              <a:rPr lang="en-US" dirty="0" smtClean="0"/>
              <a:t>No </a:t>
            </a:r>
            <a:r>
              <a:rPr lang="en-US" dirty="0" err="1" smtClean="0"/>
              <a:t>hERG</a:t>
            </a:r>
            <a:r>
              <a:rPr lang="en-US" dirty="0"/>
              <a:t> </a:t>
            </a:r>
            <a:r>
              <a:rPr lang="en-US" dirty="0" smtClean="0"/>
              <a:t>inhibition</a:t>
            </a:r>
            <a:endParaRPr lang="en-US" dirty="0"/>
          </a:p>
        </p:txBody>
      </p:sp>
    </p:spTree>
    <p:extLst>
      <p:ext uri="{BB962C8B-B14F-4D97-AF65-F5344CB8AC3E}">
        <p14:creationId xmlns:p14="http://schemas.microsoft.com/office/powerpoint/2010/main" val="50563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28</a:t>
            </a:fld>
            <a:endParaRPr lang="en-US"/>
          </a:p>
        </p:txBody>
      </p:sp>
      <p:sp>
        <p:nvSpPr>
          <p:cNvPr id="5" name="TextBox 4"/>
          <p:cNvSpPr txBox="1"/>
          <p:nvPr/>
        </p:nvSpPr>
        <p:spPr>
          <a:xfrm>
            <a:off x="838200" y="683823"/>
            <a:ext cx="8664146" cy="646331"/>
          </a:xfrm>
          <a:prstGeom prst="rect">
            <a:avLst/>
          </a:prstGeom>
          <a:noFill/>
        </p:spPr>
        <p:txBody>
          <a:bodyPr wrap="square" rtlCol="0">
            <a:spAutoFit/>
          </a:bodyPr>
          <a:lstStyle/>
          <a:p>
            <a:pPr marL="285750" indent="-285750">
              <a:buFont typeface="Arial" charset="0"/>
              <a:buChar char="•"/>
            </a:pPr>
            <a:r>
              <a:rPr lang="en-US" dirty="0" smtClean="0"/>
              <a:t>Under normal conditions, the plasma concentration of </a:t>
            </a:r>
            <a:r>
              <a:rPr lang="en-US" dirty="0" err="1" smtClean="0"/>
              <a:t>Terfenadine</a:t>
            </a:r>
            <a:r>
              <a:rPr lang="en-US" dirty="0" smtClean="0"/>
              <a:t> is very low due to rapid metabolism</a:t>
            </a:r>
            <a:endParaRPr lang="en-US" dirty="0"/>
          </a:p>
        </p:txBody>
      </p:sp>
      <p:sp>
        <p:nvSpPr>
          <p:cNvPr id="6" name="TextBox 5"/>
          <p:cNvSpPr txBox="1"/>
          <p:nvPr/>
        </p:nvSpPr>
        <p:spPr>
          <a:xfrm>
            <a:off x="758910" y="4986788"/>
            <a:ext cx="8664146" cy="646331"/>
          </a:xfrm>
          <a:prstGeom prst="rect">
            <a:avLst/>
          </a:prstGeom>
          <a:noFill/>
        </p:spPr>
        <p:txBody>
          <a:bodyPr wrap="square" rtlCol="0">
            <a:spAutoFit/>
          </a:bodyPr>
          <a:lstStyle/>
          <a:p>
            <a:pPr marL="285750" indent="-285750">
              <a:buFont typeface="Arial" charset="0"/>
              <a:buChar char="•"/>
            </a:pPr>
            <a:r>
              <a:rPr lang="en-US" dirty="0" err="1" smtClean="0"/>
              <a:t>Terfenadine</a:t>
            </a:r>
            <a:r>
              <a:rPr lang="en-US" dirty="0" smtClean="0"/>
              <a:t> has </a:t>
            </a:r>
            <a:r>
              <a:rPr lang="en-US" dirty="0" smtClean="0"/>
              <a:t>eventually </a:t>
            </a:r>
            <a:r>
              <a:rPr lang="en-US" dirty="0" smtClean="0"/>
              <a:t>replaced by its metabolite (</a:t>
            </a:r>
            <a:r>
              <a:rPr lang="en-US" dirty="0" err="1" smtClean="0"/>
              <a:t>Fexofenadin</a:t>
            </a:r>
            <a:r>
              <a:rPr lang="en-US" dirty="0" smtClean="0"/>
              <a:t>) since it offered the same benefit for the treatment of allergic reactions while offering improved safety. </a:t>
            </a:r>
            <a:endParaRPr lang="en-US" dirty="0"/>
          </a:p>
        </p:txBody>
      </p:sp>
      <p:pic>
        <p:nvPicPr>
          <p:cNvPr id="7" name="Picture 6"/>
          <p:cNvPicPr>
            <a:picLocks noChangeAspect="1"/>
          </p:cNvPicPr>
          <p:nvPr/>
        </p:nvPicPr>
        <p:blipFill>
          <a:blip r:embed="rId2"/>
          <a:stretch>
            <a:fillRect/>
          </a:stretch>
        </p:blipFill>
        <p:spPr>
          <a:xfrm>
            <a:off x="1227267" y="2821657"/>
            <a:ext cx="3181369" cy="1758038"/>
          </a:xfrm>
          <a:prstGeom prst="rect">
            <a:avLst/>
          </a:prstGeom>
        </p:spPr>
      </p:pic>
      <p:pic>
        <p:nvPicPr>
          <p:cNvPr id="8" name="Picture 7"/>
          <p:cNvPicPr>
            <a:picLocks noChangeAspect="1"/>
          </p:cNvPicPr>
          <p:nvPr/>
        </p:nvPicPr>
        <p:blipFill>
          <a:blip r:embed="rId3"/>
          <a:stretch>
            <a:fillRect/>
          </a:stretch>
        </p:blipFill>
        <p:spPr>
          <a:xfrm>
            <a:off x="6781799" y="2593532"/>
            <a:ext cx="3245097" cy="1624544"/>
          </a:xfrm>
          <a:prstGeom prst="rect">
            <a:avLst/>
          </a:prstGeom>
        </p:spPr>
      </p:pic>
      <p:sp>
        <p:nvSpPr>
          <p:cNvPr id="9" name="Right Arrow 8"/>
          <p:cNvSpPr/>
          <p:nvPr/>
        </p:nvSpPr>
        <p:spPr>
          <a:xfrm>
            <a:off x="4856205" y="3405804"/>
            <a:ext cx="1153297" cy="51898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090983" y="3022744"/>
            <a:ext cx="538930" cy="369332"/>
          </a:xfrm>
          <a:prstGeom prst="rect">
            <a:avLst/>
          </a:prstGeom>
          <a:noFill/>
        </p:spPr>
        <p:txBody>
          <a:bodyPr wrap="none" rtlCol="0">
            <a:spAutoFit/>
          </a:bodyPr>
          <a:lstStyle/>
          <a:p>
            <a:r>
              <a:rPr lang="en-US" dirty="0" smtClean="0"/>
              <a:t>CYP</a:t>
            </a:r>
            <a:endParaRPr lang="en-US" dirty="0"/>
          </a:p>
        </p:txBody>
      </p:sp>
      <p:sp>
        <p:nvSpPr>
          <p:cNvPr id="11" name="TextBox 10"/>
          <p:cNvSpPr txBox="1"/>
          <p:nvPr/>
        </p:nvSpPr>
        <p:spPr>
          <a:xfrm>
            <a:off x="2421924" y="4324405"/>
            <a:ext cx="1563954" cy="369332"/>
          </a:xfrm>
          <a:prstGeom prst="rect">
            <a:avLst/>
          </a:prstGeom>
          <a:noFill/>
        </p:spPr>
        <p:txBody>
          <a:bodyPr wrap="none" rtlCol="0">
            <a:spAutoFit/>
          </a:bodyPr>
          <a:lstStyle/>
          <a:p>
            <a:r>
              <a:rPr lang="en-US" dirty="0" err="1" smtClean="0"/>
              <a:t>hERG</a:t>
            </a:r>
            <a:r>
              <a:rPr lang="en-US" dirty="0" smtClean="0"/>
              <a:t>-Inhibitor</a:t>
            </a:r>
            <a:endParaRPr lang="en-US" dirty="0"/>
          </a:p>
        </p:txBody>
      </p:sp>
      <p:sp>
        <p:nvSpPr>
          <p:cNvPr id="12" name="TextBox 11"/>
          <p:cNvSpPr txBox="1"/>
          <p:nvPr/>
        </p:nvSpPr>
        <p:spPr>
          <a:xfrm>
            <a:off x="7742125" y="4338688"/>
            <a:ext cx="1961947" cy="369332"/>
          </a:xfrm>
          <a:prstGeom prst="rect">
            <a:avLst/>
          </a:prstGeom>
          <a:noFill/>
        </p:spPr>
        <p:txBody>
          <a:bodyPr wrap="none" rtlCol="0">
            <a:spAutoFit/>
          </a:bodyPr>
          <a:lstStyle/>
          <a:p>
            <a:r>
              <a:rPr lang="en-US" dirty="0" smtClean="0"/>
              <a:t>No </a:t>
            </a:r>
            <a:r>
              <a:rPr lang="en-US" dirty="0" err="1" smtClean="0"/>
              <a:t>hERG</a:t>
            </a:r>
            <a:r>
              <a:rPr lang="en-US" dirty="0"/>
              <a:t> </a:t>
            </a:r>
            <a:r>
              <a:rPr lang="en-US" dirty="0" smtClean="0"/>
              <a:t>inhibition</a:t>
            </a:r>
            <a:endParaRPr lang="en-US" dirty="0"/>
          </a:p>
        </p:txBody>
      </p:sp>
      <p:cxnSp>
        <p:nvCxnSpPr>
          <p:cNvPr id="15" name="Straight Connector 14"/>
          <p:cNvCxnSpPr/>
          <p:nvPr/>
        </p:nvCxnSpPr>
        <p:spPr>
          <a:xfrm flipH="1">
            <a:off x="5054338" y="3307775"/>
            <a:ext cx="704335" cy="777009"/>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80777" y="3315436"/>
            <a:ext cx="683741" cy="80730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8200" y="1592375"/>
            <a:ext cx="8664146" cy="923330"/>
          </a:xfrm>
          <a:prstGeom prst="rect">
            <a:avLst/>
          </a:prstGeom>
          <a:noFill/>
        </p:spPr>
        <p:txBody>
          <a:bodyPr wrap="square" rtlCol="0">
            <a:spAutoFit/>
          </a:bodyPr>
          <a:lstStyle/>
          <a:p>
            <a:pPr marL="285750" indent="-285750">
              <a:buFont typeface="Arial" charset="0"/>
              <a:buChar char="•"/>
            </a:pPr>
            <a:r>
              <a:rPr lang="en-US" dirty="0" smtClean="0"/>
              <a:t>If this metabolic pathway is blocked or slowed down by CYP inhibiting drugs the plasma concentration of </a:t>
            </a:r>
            <a:r>
              <a:rPr lang="en-US" dirty="0" err="1" smtClean="0"/>
              <a:t>Terfenadine</a:t>
            </a:r>
            <a:r>
              <a:rPr lang="en-US" dirty="0" smtClean="0"/>
              <a:t> rises, leading to </a:t>
            </a:r>
            <a:r>
              <a:rPr lang="en-US" dirty="0" err="1" smtClean="0"/>
              <a:t>hERG</a:t>
            </a:r>
            <a:r>
              <a:rPr lang="en-US" dirty="0" smtClean="0"/>
              <a:t> blockage and thus an increased risk of sudden cardiac death.</a:t>
            </a:r>
            <a:endParaRPr lang="en-US" dirty="0"/>
          </a:p>
        </p:txBody>
      </p:sp>
    </p:spTree>
    <p:extLst>
      <p:ext uri="{BB962C8B-B14F-4D97-AF65-F5344CB8AC3E}">
        <p14:creationId xmlns:p14="http://schemas.microsoft.com/office/powerpoint/2010/main" val="50788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29</a:t>
            </a:fld>
            <a:endParaRPr lang="en-US"/>
          </a:p>
        </p:txBody>
      </p:sp>
      <p:sp>
        <p:nvSpPr>
          <p:cNvPr id="5" name="TextBox 4"/>
          <p:cNvSpPr txBox="1"/>
          <p:nvPr/>
        </p:nvSpPr>
        <p:spPr>
          <a:xfrm>
            <a:off x="838200" y="448000"/>
            <a:ext cx="5296706" cy="400110"/>
          </a:xfrm>
          <a:prstGeom prst="rect">
            <a:avLst/>
          </a:prstGeom>
          <a:noFill/>
        </p:spPr>
        <p:txBody>
          <a:bodyPr wrap="none" rtlCol="0">
            <a:spAutoFit/>
          </a:bodyPr>
          <a:lstStyle/>
          <a:p>
            <a:r>
              <a:rPr lang="en-US" sz="2000" b="1" dirty="0" smtClean="0"/>
              <a:t>Another example </a:t>
            </a:r>
            <a:r>
              <a:rPr lang="en-US" sz="2000" b="1" smtClean="0"/>
              <a:t>of metabolism-related </a:t>
            </a:r>
            <a:r>
              <a:rPr lang="en-US" sz="2000" b="1" dirty="0" smtClean="0"/>
              <a:t>toxicity</a:t>
            </a:r>
            <a:endParaRPr lang="en-US" sz="2000" b="1" dirty="0"/>
          </a:p>
        </p:txBody>
      </p:sp>
      <p:pic>
        <p:nvPicPr>
          <p:cNvPr id="6" name="Picture 5"/>
          <p:cNvPicPr>
            <a:picLocks noChangeAspect="1"/>
          </p:cNvPicPr>
          <p:nvPr/>
        </p:nvPicPr>
        <p:blipFill>
          <a:blip r:embed="rId2"/>
          <a:stretch>
            <a:fillRect/>
          </a:stretch>
        </p:blipFill>
        <p:spPr>
          <a:xfrm>
            <a:off x="838200" y="1183145"/>
            <a:ext cx="2053281" cy="1993476"/>
          </a:xfrm>
          <a:prstGeom prst="rect">
            <a:avLst/>
          </a:prstGeom>
        </p:spPr>
      </p:pic>
      <p:sp>
        <p:nvSpPr>
          <p:cNvPr id="7" name="TextBox 6"/>
          <p:cNvSpPr txBox="1"/>
          <p:nvPr/>
        </p:nvSpPr>
        <p:spPr>
          <a:xfrm>
            <a:off x="838200" y="3446582"/>
            <a:ext cx="2546466" cy="646331"/>
          </a:xfrm>
          <a:prstGeom prst="rect">
            <a:avLst/>
          </a:prstGeom>
          <a:noFill/>
        </p:spPr>
        <p:txBody>
          <a:bodyPr wrap="none" rtlCol="0">
            <a:spAutoFit/>
          </a:bodyPr>
          <a:lstStyle/>
          <a:p>
            <a:r>
              <a:rPr lang="en-US" dirty="0" err="1" smtClean="0"/>
              <a:t>Desmethylprodin</a:t>
            </a:r>
            <a:r>
              <a:rPr lang="en-US" dirty="0" smtClean="0"/>
              <a:t> (MPPP)</a:t>
            </a:r>
          </a:p>
          <a:p>
            <a:r>
              <a:rPr lang="en-US" dirty="0" err="1" smtClean="0"/>
              <a:t>Opiod</a:t>
            </a:r>
            <a:r>
              <a:rPr lang="en-US" dirty="0" smtClean="0"/>
              <a:t> analgesic</a:t>
            </a:r>
            <a:endParaRPr lang="en-US" dirty="0"/>
          </a:p>
        </p:txBody>
      </p:sp>
      <p:sp>
        <p:nvSpPr>
          <p:cNvPr id="8" name="TextBox 7"/>
          <p:cNvSpPr txBox="1"/>
          <p:nvPr/>
        </p:nvSpPr>
        <p:spPr>
          <a:xfrm>
            <a:off x="4893276" y="1272746"/>
            <a:ext cx="6981567" cy="646331"/>
          </a:xfrm>
          <a:prstGeom prst="rect">
            <a:avLst/>
          </a:prstGeom>
          <a:noFill/>
        </p:spPr>
        <p:txBody>
          <a:bodyPr wrap="square" rtlCol="0">
            <a:spAutoFit/>
          </a:bodyPr>
          <a:lstStyle/>
          <a:p>
            <a:r>
              <a:rPr lang="en-US" dirty="0" smtClean="0"/>
              <a:t>MPPP is an opioid analgesic and a close homolog of </a:t>
            </a:r>
            <a:r>
              <a:rPr lang="en-US" dirty="0" err="1" smtClean="0"/>
              <a:t>Meperidin</a:t>
            </a:r>
            <a:r>
              <a:rPr lang="en-US" dirty="0" smtClean="0"/>
              <a:t>, also a strong pain medication acting via </a:t>
            </a:r>
            <a:r>
              <a:rPr lang="en-US" dirty="0" err="1" smtClean="0"/>
              <a:t>opiod</a:t>
            </a:r>
            <a:r>
              <a:rPr lang="en-US" dirty="0" smtClean="0"/>
              <a:t> receptors.</a:t>
            </a:r>
            <a:endParaRPr lang="en-US" dirty="0"/>
          </a:p>
        </p:txBody>
      </p:sp>
      <p:pic>
        <p:nvPicPr>
          <p:cNvPr id="9" name="Picture 8"/>
          <p:cNvPicPr>
            <a:picLocks noChangeAspect="1"/>
          </p:cNvPicPr>
          <p:nvPr/>
        </p:nvPicPr>
        <p:blipFill>
          <a:blip r:embed="rId3"/>
          <a:stretch>
            <a:fillRect/>
          </a:stretch>
        </p:blipFill>
        <p:spPr>
          <a:xfrm rot="5400000">
            <a:off x="6984571" y="1794890"/>
            <a:ext cx="1883902" cy="2712145"/>
          </a:xfrm>
          <a:prstGeom prst="rect">
            <a:avLst/>
          </a:prstGeom>
        </p:spPr>
      </p:pic>
    </p:spTree>
    <p:extLst>
      <p:ext uri="{BB962C8B-B14F-4D97-AF65-F5344CB8AC3E}">
        <p14:creationId xmlns:p14="http://schemas.microsoft.com/office/powerpoint/2010/main" val="11302859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a:t>
            </a:fld>
            <a:endParaRPr lang="en-US"/>
          </a:p>
        </p:txBody>
      </p:sp>
      <p:grpSp>
        <p:nvGrpSpPr>
          <p:cNvPr id="5" name="Group 4"/>
          <p:cNvGrpSpPr/>
          <p:nvPr/>
        </p:nvGrpSpPr>
        <p:grpSpPr>
          <a:xfrm>
            <a:off x="889421" y="1677945"/>
            <a:ext cx="3687566" cy="2803772"/>
            <a:chOff x="5584399" y="3487506"/>
            <a:chExt cx="3146518" cy="2392396"/>
          </a:xfrm>
        </p:grpSpPr>
        <p:grpSp>
          <p:nvGrpSpPr>
            <p:cNvPr id="6" name="Group 5"/>
            <p:cNvGrpSpPr/>
            <p:nvPr/>
          </p:nvGrpSpPr>
          <p:grpSpPr>
            <a:xfrm>
              <a:off x="5584399" y="3487506"/>
              <a:ext cx="3146518" cy="2331254"/>
              <a:chOff x="5584399" y="3487506"/>
              <a:chExt cx="3146518" cy="2331254"/>
            </a:xfrm>
          </p:grpSpPr>
          <p:grpSp>
            <p:nvGrpSpPr>
              <p:cNvPr id="8" name="Group 7"/>
              <p:cNvGrpSpPr/>
              <p:nvPr/>
            </p:nvGrpSpPr>
            <p:grpSpPr>
              <a:xfrm>
                <a:off x="5849236" y="4455759"/>
                <a:ext cx="2383254" cy="1363001"/>
                <a:chOff x="4709634" y="5398327"/>
                <a:chExt cx="2383254" cy="1363001"/>
              </a:xfrm>
            </p:grpSpPr>
            <p:sp>
              <p:nvSpPr>
                <p:cNvPr id="30" name="Block Arc 29"/>
                <p:cNvSpPr/>
                <p:nvPr/>
              </p:nvSpPr>
              <p:spPr>
                <a:xfrm rot="8959989" flipH="1" flipV="1">
                  <a:off x="4709634" y="5984683"/>
                  <a:ext cx="1080028" cy="776645"/>
                </a:xfrm>
                <a:prstGeom prst="blockArc">
                  <a:avLst>
                    <a:gd name="adj1" fmla="val 14533421"/>
                    <a:gd name="adj2" fmla="val 21473464"/>
                    <a:gd name="adj3" fmla="val 2362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Times New Roman" panose="02020603050405020304" pitchFamily="18" charset="0"/>
                    <a:cs typeface="Times New Roman" panose="02020603050405020304" pitchFamily="18" charset="0"/>
                  </a:endParaRPr>
                </a:p>
              </p:txBody>
            </p:sp>
            <p:sp>
              <p:nvSpPr>
                <p:cNvPr id="31" name="Block Arc 30"/>
                <p:cNvSpPr/>
                <p:nvPr/>
              </p:nvSpPr>
              <p:spPr>
                <a:xfrm rot="8720259" flipH="1">
                  <a:off x="5494268" y="5599057"/>
                  <a:ext cx="1080028" cy="776645"/>
                </a:xfrm>
                <a:prstGeom prst="blockArc">
                  <a:avLst>
                    <a:gd name="adj1" fmla="val 9722734"/>
                    <a:gd name="adj2" fmla="val 21473464"/>
                    <a:gd name="adj3" fmla="val 2362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Times New Roman" panose="02020603050405020304" pitchFamily="18" charset="0"/>
                    <a:cs typeface="Times New Roman" panose="02020603050405020304" pitchFamily="18" charset="0"/>
                  </a:endParaRPr>
                </a:p>
              </p:txBody>
            </p:sp>
            <p:sp>
              <p:nvSpPr>
                <p:cNvPr id="32" name="Block Arc 31"/>
                <p:cNvSpPr/>
                <p:nvPr/>
              </p:nvSpPr>
              <p:spPr>
                <a:xfrm rot="20168645">
                  <a:off x="6291349" y="5398327"/>
                  <a:ext cx="801539" cy="443578"/>
                </a:xfrm>
                <a:prstGeom prst="blockArc">
                  <a:avLst>
                    <a:gd name="adj1" fmla="val 10256546"/>
                    <a:gd name="adj2" fmla="val 21552525"/>
                    <a:gd name="adj3" fmla="val 3860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Times New Roman" panose="02020603050405020304" pitchFamily="18" charset="0"/>
                    <a:cs typeface="Times New Roman" panose="02020603050405020304" pitchFamily="18" charset="0"/>
                  </a:endParaRPr>
                </a:p>
              </p:txBody>
            </p:sp>
          </p:grpSp>
          <p:sp>
            <p:nvSpPr>
              <p:cNvPr id="9" name="Round Diagonal Corner Rectangle 8"/>
              <p:cNvSpPr/>
              <p:nvPr/>
            </p:nvSpPr>
            <p:spPr>
              <a:xfrm rot="334701" flipH="1">
                <a:off x="6113583" y="4026360"/>
                <a:ext cx="1377734" cy="816048"/>
              </a:xfrm>
              <a:prstGeom prst="round2DiagRect">
                <a:avLst>
                  <a:gd name="adj1" fmla="val 1666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7771348" y="5097922"/>
                <a:ext cx="844977" cy="461665"/>
              </a:xfrm>
              <a:prstGeom prst="rect">
                <a:avLst/>
              </a:prstGeom>
              <a:no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Small Intestines</a:t>
                </a:r>
                <a:endParaRPr lang="en-US" sz="1200" dirty="0">
                  <a:latin typeface="Times New Roman" panose="02020603050405020304" pitchFamily="18" charset="0"/>
                  <a:cs typeface="Times New Roman" panose="02020603050405020304" pitchFamily="18" charset="0"/>
                </a:endParaRPr>
              </a:p>
            </p:txBody>
          </p:sp>
          <p:cxnSp>
            <p:nvCxnSpPr>
              <p:cNvPr id="11" name="Straight Arrow Connector 10"/>
              <p:cNvCxnSpPr/>
              <p:nvPr/>
            </p:nvCxnSpPr>
            <p:spPr>
              <a:xfrm flipH="1" flipV="1">
                <a:off x="7755652" y="4643134"/>
                <a:ext cx="281555" cy="49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ight Triangle 11"/>
              <p:cNvSpPr/>
              <p:nvPr/>
            </p:nvSpPr>
            <p:spPr>
              <a:xfrm rot="16534701">
                <a:off x="6486864" y="3847343"/>
                <a:ext cx="685143" cy="13145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 name="Can 12"/>
              <p:cNvSpPr/>
              <p:nvPr/>
            </p:nvSpPr>
            <p:spPr>
              <a:xfrm rot="20760000">
                <a:off x="6560832" y="3685546"/>
                <a:ext cx="127334" cy="1200219"/>
              </a:xfrm>
              <a:prstGeom prst="can">
                <a:avLst>
                  <a:gd name="adj" fmla="val 339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5713017" y="4279443"/>
                <a:ext cx="2547244" cy="1348740"/>
                <a:chOff x="4582806" y="5214958"/>
                <a:chExt cx="2547244" cy="1348740"/>
              </a:xfrm>
            </p:grpSpPr>
            <p:sp>
              <p:nvSpPr>
                <p:cNvPr id="27" name="Block Arc 26"/>
                <p:cNvSpPr/>
                <p:nvPr/>
              </p:nvSpPr>
              <p:spPr>
                <a:xfrm rot="9101641" flipH="1" flipV="1">
                  <a:off x="4582806" y="5787053"/>
                  <a:ext cx="1304189" cy="776645"/>
                </a:xfrm>
                <a:prstGeom prst="blockArc">
                  <a:avLst>
                    <a:gd name="adj1" fmla="val 14533421"/>
                    <a:gd name="adj2" fmla="val 79433"/>
                    <a:gd name="adj3" fmla="val 2028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8" name="Block Arc 27"/>
                <p:cNvSpPr/>
                <p:nvPr/>
              </p:nvSpPr>
              <p:spPr>
                <a:xfrm rot="8720259" flipH="1">
                  <a:off x="5658126" y="5483793"/>
                  <a:ext cx="651267" cy="696548"/>
                </a:xfrm>
                <a:prstGeom prst="blockArc">
                  <a:avLst>
                    <a:gd name="adj1" fmla="val 9722734"/>
                    <a:gd name="adj2" fmla="val 21473464"/>
                    <a:gd name="adj3" fmla="val 236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9" name="Block Arc 28"/>
                <p:cNvSpPr/>
                <p:nvPr/>
              </p:nvSpPr>
              <p:spPr>
                <a:xfrm rot="19615702">
                  <a:off x="6074893" y="5214958"/>
                  <a:ext cx="1055157" cy="562516"/>
                </a:xfrm>
                <a:prstGeom prst="blockArc">
                  <a:avLst>
                    <a:gd name="adj1" fmla="val 10738665"/>
                    <a:gd name="adj2" fmla="val 111584"/>
                    <a:gd name="adj3" fmla="val 2677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grpSp>
          <p:sp>
            <p:nvSpPr>
              <p:cNvPr id="15" name="TextBox 14"/>
              <p:cNvSpPr txBox="1"/>
              <p:nvPr/>
            </p:nvSpPr>
            <p:spPr>
              <a:xfrm>
                <a:off x="7831720" y="3623176"/>
                <a:ext cx="899197" cy="461665"/>
              </a:xfrm>
              <a:prstGeom prst="rect">
                <a:avLst/>
              </a:prstGeom>
              <a:no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Hepatic Portal Vein</a:t>
                </a:r>
                <a:endParaRPr lang="en-US" sz="1200" dirty="0">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rot="21180000" flipH="1">
                <a:off x="7577179" y="3944884"/>
                <a:ext cx="356943" cy="3572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4399" y="5291937"/>
                <a:ext cx="651140"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100 mg</a:t>
                </a:r>
                <a:endParaRPr lang="en-US" sz="1200" dirty="0">
                  <a:latin typeface="Times New Roman" panose="02020603050405020304" pitchFamily="18" charset="0"/>
                  <a:cs typeface="Times New Roman" panose="02020603050405020304" pitchFamily="18" charset="0"/>
                </a:endParaRPr>
              </a:p>
            </p:txBody>
          </p:sp>
          <p:cxnSp>
            <p:nvCxnSpPr>
              <p:cNvPr id="18" name="Straight Arrow Connector 17"/>
              <p:cNvCxnSpPr/>
              <p:nvPr/>
            </p:nvCxnSpPr>
            <p:spPr>
              <a:xfrm flipV="1">
                <a:off x="5985460" y="4915602"/>
                <a:ext cx="581043" cy="4511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88925" y="4715231"/>
                <a:ext cx="574196"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70 mg</a:t>
                </a:r>
                <a:endParaRPr lang="en-US" sz="1200" dirty="0">
                  <a:latin typeface="Times New Roman" panose="02020603050405020304" pitchFamily="18" charset="0"/>
                  <a:cs typeface="Times New Roman" panose="02020603050405020304" pitchFamily="18" charset="0"/>
                </a:endParaRPr>
              </a:p>
            </p:txBody>
          </p:sp>
          <p:sp>
            <p:nvSpPr>
              <p:cNvPr id="20" name="Rectangle 19"/>
              <p:cNvSpPr/>
              <p:nvPr/>
            </p:nvSpPr>
            <p:spPr>
              <a:xfrm>
                <a:off x="6175796" y="5345663"/>
                <a:ext cx="676788"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F</a:t>
                </a:r>
                <a:r>
                  <a:rPr lang="en-US" sz="1200" baseline="-25000" dirty="0" err="1">
                    <a:latin typeface="Times New Roman" panose="02020603050405020304" pitchFamily="18" charset="0"/>
                    <a:cs typeface="Times New Roman" panose="02020603050405020304" pitchFamily="18" charset="0"/>
                  </a:rPr>
                  <a:t>g</a:t>
                </a:r>
                <a:r>
                  <a:rPr lang="en-US" sz="1200" dirty="0">
                    <a:latin typeface="Times New Roman" panose="02020603050405020304" pitchFamily="18" charset="0"/>
                    <a:cs typeface="Times New Roman" panose="02020603050405020304" pitchFamily="18" charset="0"/>
                  </a:rPr>
                  <a:t> = 0.7</a:t>
                </a:r>
              </a:p>
            </p:txBody>
          </p:sp>
          <p:cxnSp>
            <p:nvCxnSpPr>
              <p:cNvPr id="21" name="Straight Arrow Connector 20"/>
              <p:cNvCxnSpPr/>
              <p:nvPr/>
            </p:nvCxnSpPr>
            <p:spPr>
              <a:xfrm flipH="1" flipV="1">
                <a:off x="6286395" y="5124450"/>
                <a:ext cx="201134" cy="2878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20000" flipH="1" flipV="1">
                <a:off x="6537757" y="3829996"/>
                <a:ext cx="211418" cy="9473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ound Diagonal Corner Rectangle 22"/>
              <p:cNvSpPr/>
              <p:nvPr/>
            </p:nvSpPr>
            <p:spPr>
              <a:xfrm rot="20261424" flipH="1">
                <a:off x="6312687" y="4085911"/>
                <a:ext cx="594420" cy="464695"/>
              </a:xfrm>
              <a:prstGeom prst="round2DiagRect">
                <a:avLst>
                  <a:gd name="adj1" fmla="val 2990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6221760" y="3487506"/>
                <a:ext cx="574196"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35 mg</a:t>
                </a:r>
                <a:endParaRPr lang="en-US" sz="12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6350050" y="4131255"/>
                <a:ext cx="519694"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Liver</a:t>
                </a:r>
                <a:endParaRPr lang="en-US" sz="1200" dirty="0">
                  <a:latin typeface="Times New Roman" panose="02020603050405020304" pitchFamily="18" charset="0"/>
                  <a:cs typeface="Times New Roman" panose="02020603050405020304" pitchFamily="18" charset="0"/>
                </a:endParaRPr>
              </a:p>
            </p:txBody>
          </p:sp>
          <p:sp>
            <p:nvSpPr>
              <p:cNvPr id="26" name="Rectangle 25"/>
              <p:cNvSpPr/>
              <p:nvPr/>
            </p:nvSpPr>
            <p:spPr>
              <a:xfrm>
                <a:off x="6652335" y="3760118"/>
                <a:ext cx="676788" cy="276999"/>
              </a:xfrm>
              <a:prstGeom prst="rect">
                <a:avLst/>
              </a:prstGeom>
            </p:spPr>
            <p:txBody>
              <a:bodyPr wrap="none">
                <a:spAutoFit/>
              </a:bodyPr>
              <a:lstStyle/>
              <a:p>
                <a:r>
                  <a:rPr lang="en-US" sz="1200" dirty="0" err="1" smtClean="0">
                    <a:latin typeface="Times New Roman" panose="02020603050405020304" pitchFamily="18" charset="0"/>
                    <a:cs typeface="Times New Roman" panose="02020603050405020304" pitchFamily="18" charset="0"/>
                  </a:rPr>
                  <a:t>F</a:t>
                </a:r>
                <a:r>
                  <a:rPr lang="en-US" sz="1200" baseline="-25000" dirty="0" err="1" smtClean="0">
                    <a:latin typeface="Times New Roman" panose="02020603050405020304" pitchFamily="18" charset="0"/>
                    <a:cs typeface="Times New Roman" panose="02020603050405020304" pitchFamily="18" charset="0"/>
                  </a:rPr>
                  <a:t>h</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0.5</a:t>
                </a:r>
                <a:endParaRPr lang="en-US" sz="1200" dirty="0">
                  <a:latin typeface="Times New Roman" panose="02020603050405020304" pitchFamily="18" charset="0"/>
                  <a:cs typeface="Times New Roman" panose="02020603050405020304" pitchFamily="18" charset="0"/>
                </a:endParaRPr>
              </a:p>
            </p:txBody>
          </p:sp>
        </p:grpSp>
        <p:sp>
          <p:nvSpPr>
            <p:cNvPr id="7" name="Rectangle 6"/>
            <p:cNvSpPr/>
            <p:nvPr/>
          </p:nvSpPr>
          <p:spPr>
            <a:xfrm>
              <a:off x="6457869" y="5572125"/>
              <a:ext cx="1641796" cy="307777"/>
            </a:xfrm>
            <a:prstGeom prst="rect">
              <a:avLst/>
            </a:prstGeom>
          </p:spPr>
          <p:txBody>
            <a:bodyPr wrap="none">
              <a:spAutoFit/>
            </a:bodyPr>
            <a:lstStyle/>
            <a:p>
              <a:r>
                <a:rPr lang="en-US" sz="1400" dirty="0" smtClean="0">
                  <a:latin typeface="Times New Roman" panose="02020603050405020304" pitchFamily="18" charset="0"/>
                  <a:cs typeface="Times New Roman" panose="02020603050405020304" pitchFamily="18" charset="0"/>
                </a:rPr>
                <a:t>%F = </a:t>
              </a:r>
              <a:r>
                <a:rPr lang="en-US" sz="1400" dirty="0" err="1" smtClean="0">
                  <a:latin typeface="Times New Roman" panose="02020603050405020304" pitchFamily="18" charset="0"/>
                  <a:cs typeface="Times New Roman" panose="02020603050405020304" pitchFamily="18" charset="0"/>
                </a:rPr>
                <a:t>F</a:t>
              </a:r>
              <a:r>
                <a:rPr lang="en-US" sz="1400" baseline="-25000" dirty="0" err="1" smtClean="0">
                  <a:latin typeface="Times New Roman" panose="02020603050405020304" pitchFamily="18" charset="0"/>
                  <a:cs typeface="Times New Roman" panose="02020603050405020304" pitchFamily="18" charset="0"/>
                </a:rPr>
                <a:t>g</a:t>
              </a:r>
              <a:r>
                <a:rPr lang="en-US" sz="1400" baseline="-25000"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en-US" sz="1400" dirty="0" err="1" smtClean="0">
                  <a:latin typeface="Times New Roman" panose="02020603050405020304" pitchFamily="18" charset="0"/>
                  <a:cs typeface="Times New Roman" panose="02020603050405020304" pitchFamily="18" charset="0"/>
                </a:rPr>
                <a:t>F</a:t>
              </a:r>
              <a:r>
                <a:rPr lang="en-US" sz="1400" baseline="-25000" dirty="0" err="1" smtClean="0">
                  <a:latin typeface="Times New Roman" panose="02020603050405020304" pitchFamily="18" charset="0"/>
                  <a:cs typeface="Times New Roman" panose="02020603050405020304" pitchFamily="18" charset="0"/>
                </a:rPr>
                <a:t>h</a:t>
              </a:r>
              <a:r>
                <a:rPr lang="en-US" sz="1400" baseline="-25000"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0.35 </a:t>
              </a:r>
              <a:endParaRPr lang="en-US" sz="1400" dirty="0">
                <a:latin typeface="Times New Roman" panose="02020603050405020304" pitchFamily="18" charset="0"/>
                <a:cs typeface="Times New Roman" panose="02020603050405020304" pitchFamily="18" charset="0"/>
              </a:endParaRPr>
            </a:p>
          </p:txBody>
        </p:sp>
      </p:grpSp>
      <p:grpSp>
        <p:nvGrpSpPr>
          <p:cNvPr id="33" name="Group 32"/>
          <p:cNvGrpSpPr/>
          <p:nvPr/>
        </p:nvGrpSpPr>
        <p:grpSpPr>
          <a:xfrm>
            <a:off x="5475795" y="1555831"/>
            <a:ext cx="5355209" cy="3152095"/>
            <a:chOff x="1466618" y="1769092"/>
            <a:chExt cx="5355209" cy="3152095"/>
          </a:xfrm>
        </p:grpSpPr>
        <p:grpSp>
          <p:nvGrpSpPr>
            <p:cNvPr id="34" name="Group 33"/>
            <p:cNvGrpSpPr/>
            <p:nvPr/>
          </p:nvGrpSpPr>
          <p:grpSpPr>
            <a:xfrm>
              <a:off x="1466618" y="1769092"/>
              <a:ext cx="5355209" cy="3152095"/>
              <a:chOff x="1466618" y="1769092"/>
              <a:chExt cx="5355209" cy="3152095"/>
            </a:xfrm>
          </p:grpSpPr>
          <p:graphicFrame>
            <p:nvGraphicFramePr>
              <p:cNvPr id="48" name="Chart 47"/>
              <p:cNvGraphicFramePr>
                <a:graphicFrameLocks/>
              </p:cNvGraphicFramePr>
              <p:nvPr>
                <p:extLst>
                  <p:ext uri="{D42A27DB-BD31-4B8C-83A1-F6EECF244321}">
                    <p14:modId xmlns:p14="http://schemas.microsoft.com/office/powerpoint/2010/main" val="454840501"/>
                  </p:ext>
                </p:extLst>
              </p:nvPr>
            </p:nvGraphicFramePr>
            <p:xfrm>
              <a:off x="1668802" y="1769092"/>
              <a:ext cx="5153025" cy="3014663"/>
            </p:xfrm>
            <a:graphic>
              <a:graphicData uri="http://schemas.openxmlformats.org/drawingml/2006/chart">
                <c:chart xmlns:c="http://schemas.openxmlformats.org/drawingml/2006/chart" xmlns:r="http://schemas.openxmlformats.org/officeDocument/2006/relationships" r:id="rId2"/>
              </a:graphicData>
            </a:graphic>
          </p:graphicFrame>
          <p:cxnSp>
            <p:nvCxnSpPr>
              <p:cNvPr id="49" name="Straight Connector 48"/>
              <p:cNvCxnSpPr/>
              <p:nvPr/>
            </p:nvCxnSpPr>
            <p:spPr>
              <a:xfrm>
                <a:off x="2251517" y="3452316"/>
                <a:ext cx="1267351"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71748" y="3805792"/>
                <a:ext cx="2100823"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188554" y="3618818"/>
                <a:ext cx="1676400"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151275" y="3985942"/>
                <a:ext cx="2521226"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097287" y="4166092"/>
                <a:ext cx="3097981"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051064" y="4346244"/>
                <a:ext cx="4570738"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2092581" y="1997692"/>
                <a:ext cx="16562" cy="2163855"/>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61543" y="2150092"/>
                <a:ext cx="0" cy="1205552"/>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447864" y="2302492"/>
                <a:ext cx="0" cy="914400"/>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620736" y="2475364"/>
                <a:ext cx="0" cy="685800"/>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839098" y="2661884"/>
                <a:ext cx="0" cy="533400"/>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109778" y="2890484"/>
                <a:ext cx="0" cy="402608"/>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282650" y="3029236"/>
                <a:ext cx="0" cy="326408"/>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518074" y="3189489"/>
                <a:ext cx="0" cy="269759"/>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697770" y="3272620"/>
                <a:ext cx="0" cy="274092"/>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933194" y="3401029"/>
                <a:ext cx="0" cy="249748"/>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240672" y="3541311"/>
                <a:ext cx="0" cy="245261"/>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476096" y="3638045"/>
                <a:ext cx="0" cy="269759"/>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16802" y="3718013"/>
                <a:ext cx="0" cy="299959"/>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952226" y="3798549"/>
                <a:ext cx="0" cy="293798"/>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201298" y="3855967"/>
                <a:ext cx="0" cy="307490"/>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436722" y="3945802"/>
                <a:ext cx="0" cy="280713"/>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07402" y="3990813"/>
                <a:ext cx="0" cy="288007"/>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942826" y="4026668"/>
                <a:ext cx="0" cy="269759"/>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164602" y="4051771"/>
                <a:ext cx="0" cy="288007"/>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4192565" y="2175988"/>
                <a:ext cx="829073" cy="661720"/>
              </a:xfrm>
              <a:prstGeom prst="rect">
                <a:avLst/>
              </a:prstGeom>
              <a:noFill/>
              <a:ln w="19050">
                <a:noFill/>
              </a:ln>
            </p:spPr>
            <p:txBody>
              <a:bodyPr wrap="none" rtlCol="0">
                <a:spAutoFit/>
              </a:bodyPr>
              <a:lstStyle/>
              <a:p>
                <a:pPr>
                  <a:spcAft>
                    <a:spcPts val="600"/>
                  </a:spcAft>
                </a:pPr>
                <a:r>
                  <a:rPr lang="en-US" sz="1600" dirty="0" smtClean="0">
                    <a:latin typeface="Times New Roman" panose="02020603050405020304" pitchFamily="18" charset="0"/>
                    <a:cs typeface="Times New Roman" panose="02020603050405020304" pitchFamily="18" charset="0"/>
                  </a:rPr>
                  <a:t>AUC</a:t>
                </a:r>
                <a:r>
                  <a:rPr lang="en-US" sz="1600" baseline="-25000" dirty="0" smtClean="0">
                    <a:latin typeface="Times New Roman" panose="02020603050405020304" pitchFamily="18" charset="0"/>
                    <a:cs typeface="Times New Roman" panose="02020603050405020304" pitchFamily="18" charset="0"/>
                  </a:rPr>
                  <a:t>IV</a:t>
                </a:r>
              </a:p>
              <a:p>
                <a:pPr>
                  <a:spcAft>
                    <a:spcPts val="600"/>
                  </a:spcAft>
                </a:pPr>
                <a:r>
                  <a:rPr lang="en-US" sz="1600" dirty="0" err="1" smtClean="0">
                    <a:latin typeface="Times New Roman" panose="02020603050405020304" pitchFamily="18" charset="0"/>
                    <a:cs typeface="Times New Roman" panose="02020603050405020304" pitchFamily="18" charset="0"/>
                  </a:rPr>
                  <a:t>AUC</a:t>
                </a:r>
                <a:r>
                  <a:rPr lang="en-US" sz="1600" baseline="-25000" dirty="0" err="1" smtClean="0">
                    <a:latin typeface="Times New Roman" panose="02020603050405020304" pitchFamily="18" charset="0"/>
                    <a:cs typeface="Times New Roman" panose="02020603050405020304" pitchFamily="18" charset="0"/>
                  </a:rPr>
                  <a:t>oral</a:t>
                </a:r>
                <a:endParaRPr lang="en-US" sz="1600" baseline="-25000" dirty="0">
                  <a:latin typeface="Times New Roman" panose="02020603050405020304" pitchFamily="18" charset="0"/>
                  <a:cs typeface="Times New Roman" panose="02020603050405020304" pitchFamily="18" charset="0"/>
                </a:endParaRPr>
              </a:p>
            </p:txBody>
          </p:sp>
          <p:cxnSp>
            <p:nvCxnSpPr>
              <p:cNvPr id="75" name="Straight Connector 74"/>
              <p:cNvCxnSpPr/>
              <p:nvPr/>
            </p:nvCxnSpPr>
            <p:spPr>
              <a:xfrm>
                <a:off x="4945128" y="2640898"/>
                <a:ext cx="444198" cy="0"/>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945128" y="2343964"/>
                <a:ext cx="444198" cy="0"/>
              </a:xfrm>
              <a:prstGeom prst="line">
                <a:avLst/>
              </a:prstGeom>
              <a:ln w="19050">
                <a:solidFill>
                  <a:srgbClr val="00FF00"/>
                </a:solidFill>
                <a:prstDash val="das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4192565" y="2186620"/>
                <a:ext cx="1293835" cy="65108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969033" y="4561367"/>
                <a:ext cx="4706203"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rot="5400000">
                <a:off x="541152" y="3080205"/>
                <a:ext cx="2671867" cy="187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3526685" y="4582633"/>
                <a:ext cx="1257845" cy="338554"/>
              </a:xfrm>
              <a:prstGeom prst="rect">
                <a:avLst/>
              </a:prstGeom>
              <a:noFill/>
              <a:ln w="19050">
                <a:noFill/>
              </a:ln>
            </p:spPr>
            <p:txBody>
              <a:bodyPr wrap="none" rtlCol="0">
                <a:spAutoFit/>
              </a:bodyPr>
              <a:lstStyle/>
              <a:p>
                <a:r>
                  <a:rPr lang="en-US" sz="1600" dirty="0" smtClean="0">
                    <a:latin typeface="Times New Roman" panose="02020603050405020304" pitchFamily="18" charset="0"/>
                    <a:cs typeface="Times New Roman" panose="02020603050405020304" pitchFamily="18" charset="0"/>
                  </a:rPr>
                  <a:t>Time (hours)</a:t>
                </a:r>
                <a:endParaRPr lang="en-US" sz="1600" dirty="0">
                  <a:latin typeface="Times New Roman" panose="02020603050405020304" pitchFamily="18" charset="0"/>
                  <a:cs typeface="Times New Roman" panose="02020603050405020304" pitchFamily="18" charset="0"/>
                </a:endParaRPr>
              </a:p>
            </p:txBody>
          </p:sp>
          <p:sp>
            <p:nvSpPr>
              <p:cNvPr id="81" name="TextBox 80"/>
              <p:cNvSpPr txBox="1"/>
              <p:nvPr/>
            </p:nvSpPr>
            <p:spPr>
              <a:xfrm rot="16200000">
                <a:off x="429475" y="3043903"/>
                <a:ext cx="2412840" cy="338554"/>
              </a:xfrm>
              <a:prstGeom prst="rect">
                <a:avLst/>
              </a:prstGeom>
              <a:noFill/>
              <a:ln w="19050">
                <a:noFill/>
              </a:ln>
            </p:spPr>
            <p:txBody>
              <a:bodyPr wrap="none" rtlCol="0">
                <a:spAutoFit/>
              </a:bodyPr>
              <a:lstStyle/>
              <a:p>
                <a:r>
                  <a:rPr lang="en-US" sz="1600" dirty="0" smtClean="0">
                    <a:latin typeface="Times New Roman" panose="02020603050405020304" pitchFamily="18" charset="0"/>
                    <a:cs typeface="Times New Roman" panose="02020603050405020304" pitchFamily="18" charset="0"/>
                  </a:rPr>
                  <a:t>Drug concentration (mg/L)</a:t>
                </a:r>
                <a:endParaRPr lang="en-US" sz="1600" dirty="0">
                  <a:latin typeface="Times New Roman" panose="02020603050405020304" pitchFamily="18" charset="0"/>
                  <a:cs typeface="Times New Roman" panose="02020603050405020304" pitchFamily="18" charset="0"/>
                </a:endParaRPr>
              </a:p>
            </p:txBody>
          </p:sp>
        </p:grpSp>
        <p:sp>
          <p:nvSpPr>
            <p:cNvPr id="35" name="TextBox 34"/>
            <p:cNvSpPr txBox="1"/>
            <p:nvPr/>
          </p:nvSpPr>
          <p:spPr>
            <a:xfrm>
              <a:off x="1893475"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36" name="TextBox 35"/>
            <p:cNvSpPr txBox="1"/>
            <p:nvPr/>
          </p:nvSpPr>
          <p:spPr>
            <a:xfrm>
              <a:off x="2648400"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37" name="TextBox 36"/>
            <p:cNvSpPr txBox="1"/>
            <p:nvPr/>
          </p:nvSpPr>
          <p:spPr>
            <a:xfrm>
              <a:off x="3403325"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4168883"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4945074"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5657467" y="4407198"/>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10</a:t>
              </a:r>
              <a:endParaRPr lang="en-US" sz="1600" dirty="0">
                <a:latin typeface="Times New Roman" panose="02020603050405020304" pitchFamily="18" charset="0"/>
                <a:cs typeface="Times New Roman" panose="02020603050405020304" pitchFamily="18" charset="0"/>
              </a:endParaRPr>
            </a:p>
          </p:txBody>
        </p:sp>
        <p:sp>
          <p:nvSpPr>
            <p:cNvPr id="41" name="TextBox 40"/>
            <p:cNvSpPr txBox="1"/>
            <p:nvPr/>
          </p:nvSpPr>
          <p:spPr>
            <a:xfrm>
              <a:off x="6412450" y="4407198"/>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12</a:t>
              </a:r>
              <a:endParaRPr lang="en-US" sz="16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1741649" y="4226515"/>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1741649" y="3770623"/>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44" name="TextBox 43"/>
            <p:cNvSpPr txBox="1"/>
            <p:nvPr/>
          </p:nvSpPr>
          <p:spPr>
            <a:xfrm>
              <a:off x="1741649" y="3264376"/>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1741649" y="275286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1741649" y="2249179"/>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1674631" y="1774324"/>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10</a:t>
              </a:r>
              <a:endParaRPr lang="en-US" sz="1600" dirty="0">
                <a:latin typeface="Times New Roman" panose="02020603050405020304" pitchFamily="18" charset="0"/>
                <a:cs typeface="Times New Roman" panose="02020603050405020304" pitchFamily="18" charset="0"/>
              </a:endParaRPr>
            </a:p>
          </p:txBody>
        </p:sp>
      </p:grpSp>
      <p:sp>
        <p:nvSpPr>
          <p:cNvPr id="82" name="TextBox 81"/>
          <p:cNvSpPr txBox="1"/>
          <p:nvPr/>
        </p:nvSpPr>
        <p:spPr>
          <a:xfrm>
            <a:off x="889421" y="385604"/>
            <a:ext cx="1913088" cy="461665"/>
          </a:xfrm>
          <a:prstGeom prst="rect">
            <a:avLst/>
          </a:prstGeom>
          <a:noFill/>
        </p:spPr>
        <p:txBody>
          <a:bodyPr wrap="none" rtlCol="0">
            <a:spAutoFit/>
          </a:bodyPr>
          <a:lstStyle/>
          <a:p>
            <a:r>
              <a:rPr lang="en-US" sz="2400" dirty="0" smtClean="0"/>
              <a:t>Bioavailability</a:t>
            </a:r>
            <a:endParaRPr lang="en-US" sz="2400" dirty="0"/>
          </a:p>
        </p:txBody>
      </p:sp>
      <p:sp>
        <p:nvSpPr>
          <p:cNvPr id="83" name="TextBox 82"/>
          <p:cNvSpPr txBox="1"/>
          <p:nvPr/>
        </p:nvSpPr>
        <p:spPr>
          <a:xfrm>
            <a:off x="682876" y="4865914"/>
            <a:ext cx="11258754" cy="646331"/>
          </a:xfrm>
          <a:prstGeom prst="rect">
            <a:avLst/>
          </a:prstGeom>
          <a:noFill/>
        </p:spPr>
        <p:txBody>
          <a:bodyPr wrap="square" rtlCol="0">
            <a:spAutoFit/>
          </a:bodyPr>
          <a:lstStyle/>
          <a:p>
            <a:pPr marL="285750" indent="-285750">
              <a:buFont typeface="Arial" charset="0"/>
              <a:buChar char="•"/>
            </a:pPr>
            <a:r>
              <a:rPr lang="en-US" dirty="0" smtClean="0"/>
              <a:t>Bioavailability is defined as the ratio of the area under concentration-time (AUC) profile of an oral dose and the area under concentration-time profile of the same intravenous dose. AUC has the unit concentration * time.</a:t>
            </a:r>
            <a:endParaRPr lang="en-US" dirty="0"/>
          </a:p>
        </p:txBody>
      </p:sp>
    </p:spTree>
    <p:extLst>
      <p:ext uri="{BB962C8B-B14F-4D97-AF65-F5344CB8AC3E}">
        <p14:creationId xmlns:p14="http://schemas.microsoft.com/office/powerpoint/2010/main" val="2816445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30</a:t>
            </a:fld>
            <a:endParaRPr lang="en-US"/>
          </a:p>
        </p:txBody>
      </p:sp>
      <p:pic>
        <p:nvPicPr>
          <p:cNvPr id="5" name="Picture 4"/>
          <p:cNvPicPr>
            <a:picLocks noChangeAspect="1"/>
          </p:cNvPicPr>
          <p:nvPr/>
        </p:nvPicPr>
        <p:blipFill>
          <a:blip r:embed="rId2"/>
          <a:stretch>
            <a:fillRect/>
          </a:stretch>
        </p:blipFill>
        <p:spPr>
          <a:xfrm>
            <a:off x="1804086" y="3409103"/>
            <a:ext cx="1819227" cy="1766239"/>
          </a:xfrm>
          <a:prstGeom prst="rect">
            <a:avLst/>
          </a:prstGeom>
        </p:spPr>
      </p:pic>
      <p:sp>
        <p:nvSpPr>
          <p:cNvPr id="6" name="TextBox 5"/>
          <p:cNvSpPr txBox="1"/>
          <p:nvPr/>
        </p:nvSpPr>
        <p:spPr>
          <a:xfrm>
            <a:off x="580769" y="473097"/>
            <a:ext cx="10256108" cy="646331"/>
          </a:xfrm>
          <a:prstGeom prst="rect">
            <a:avLst/>
          </a:prstGeom>
          <a:noFill/>
        </p:spPr>
        <p:txBody>
          <a:bodyPr wrap="square" rtlCol="0">
            <a:spAutoFit/>
          </a:bodyPr>
          <a:lstStyle/>
          <a:p>
            <a:r>
              <a:rPr lang="en-US" dirty="0" smtClean="0"/>
              <a:t>Synthesis of MPPP comes along with a side-product, MPTP, which comes from beta-elimination of the intermediate tertiary alcohol under acidic conditions. </a:t>
            </a:r>
            <a:endParaRPr lang="en-US" dirty="0"/>
          </a:p>
        </p:txBody>
      </p:sp>
      <p:sp>
        <p:nvSpPr>
          <p:cNvPr id="8" name="TextBox 7"/>
          <p:cNvSpPr txBox="1"/>
          <p:nvPr/>
        </p:nvSpPr>
        <p:spPr>
          <a:xfrm>
            <a:off x="2448012" y="5367878"/>
            <a:ext cx="737702" cy="369332"/>
          </a:xfrm>
          <a:prstGeom prst="rect">
            <a:avLst/>
          </a:prstGeom>
          <a:noFill/>
        </p:spPr>
        <p:txBody>
          <a:bodyPr wrap="none" rtlCol="0">
            <a:spAutoFit/>
          </a:bodyPr>
          <a:lstStyle/>
          <a:p>
            <a:r>
              <a:rPr lang="en-US" dirty="0" smtClean="0"/>
              <a:t>MPPP</a:t>
            </a:r>
            <a:endParaRPr lang="en-US" dirty="0"/>
          </a:p>
        </p:txBody>
      </p:sp>
      <p:sp>
        <p:nvSpPr>
          <p:cNvPr id="9" name="TextBox 8"/>
          <p:cNvSpPr txBox="1"/>
          <p:nvPr/>
        </p:nvSpPr>
        <p:spPr>
          <a:xfrm>
            <a:off x="8349565" y="2465496"/>
            <a:ext cx="730393" cy="369332"/>
          </a:xfrm>
          <a:prstGeom prst="rect">
            <a:avLst/>
          </a:prstGeom>
          <a:noFill/>
        </p:spPr>
        <p:txBody>
          <a:bodyPr wrap="none" rtlCol="0">
            <a:spAutoFit/>
          </a:bodyPr>
          <a:lstStyle/>
          <a:p>
            <a:r>
              <a:rPr lang="en-US" dirty="0" smtClean="0"/>
              <a:t>MPTP</a:t>
            </a:r>
            <a:endParaRPr lang="en-US" dirty="0"/>
          </a:p>
        </p:txBody>
      </p:sp>
      <p:pic>
        <p:nvPicPr>
          <p:cNvPr id="10" name="Picture 9"/>
          <p:cNvPicPr>
            <a:picLocks noChangeAspect="1"/>
          </p:cNvPicPr>
          <p:nvPr/>
        </p:nvPicPr>
        <p:blipFill>
          <a:blip r:embed="rId3"/>
          <a:stretch>
            <a:fillRect/>
          </a:stretch>
        </p:blipFill>
        <p:spPr>
          <a:xfrm>
            <a:off x="2010413" y="1703535"/>
            <a:ext cx="1612900" cy="596900"/>
          </a:xfrm>
          <a:prstGeom prst="rect">
            <a:avLst/>
          </a:prstGeom>
        </p:spPr>
      </p:pic>
      <p:pic>
        <p:nvPicPr>
          <p:cNvPr id="11" name="Picture 10"/>
          <p:cNvPicPr>
            <a:picLocks noChangeAspect="1"/>
          </p:cNvPicPr>
          <p:nvPr/>
        </p:nvPicPr>
        <p:blipFill>
          <a:blip r:embed="rId4"/>
          <a:stretch>
            <a:fillRect/>
          </a:stretch>
        </p:blipFill>
        <p:spPr>
          <a:xfrm>
            <a:off x="4770566" y="1495156"/>
            <a:ext cx="1612900" cy="812800"/>
          </a:xfrm>
          <a:prstGeom prst="rect">
            <a:avLst/>
          </a:prstGeom>
        </p:spPr>
      </p:pic>
      <p:pic>
        <p:nvPicPr>
          <p:cNvPr id="12" name="Picture 11"/>
          <p:cNvPicPr>
            <a:picLocks noChangeAspect="1"/>
          </p:cNvPicPr>
          <p:nvPr/>
        </p:nvPicPr>
        <p:blipFill>
          <a:blip r:embed="rId5"/>
          <a:stretch>
            <a:fillRect/>
          </a:stretch>
        </p:blipFill>
        <p:spPr>
          <a:xfrm>
            <a:off x="7804150" y="1780878"/>
            <a:ext cx="1612900" cy="546100"/>
          </a:xfrm>
          <a:prstGeom prst="rect">
            <a:avLst/>
          </a:prstGeom>
        </p:spPr>
      </p:pic>
      <p:cxnSp>
        <p:nvCxnSpPr>
          <p:cNvPr id="14" name="Straight Arrow Connector 13"/>
          <p:cNvCxnSpPr/>
          <p:nvPr/>
        </p:nvCxnSpPr>
        <p:spPr>
          <a:xfrm>
            <a:off x="3830595" y="2014779"/>
            <a:ext cx="74140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41799" y="2033961"/>
            <a:ext cx="74140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31907" y="1611336"/>
            <a:ext cx="405880" cy="369332"/>
          </a:xfrm>
          <a:prstGeom prst="rect">
            <a:avLst/>
          </a:prstGeom>
          <a:noFill/>
        </p:spPr>
        <p:txBody>
          <a:bodyPr wrap="none" rtlCol="0">
            <a:spAutoFit/>
          </a:bodyPr>
          <a:lstStyle/>
          <a:p>
            <a:r>
              <a:rPr lang="en-US" dirty="0" smtClean="0"/>
              <a:t>H</a:t>
            </a:r>
            <a:r>
              <a:rPr lang="en-US" baseline="30000" dirty="0" smtClean="0"/>
              <a:t>+</a:t>
            </a:r>
            <a:endParaRPr lang="en-US" baseline="30000" dirty="0"/>
          </a:p>
        </p:txBody>
      </p:sp>
      <p:sp>
        <p:nvSpPr>
          <p:cNvPr id="17" name="TextBox 16"/>
          <p:cNvSpPr txBox="1"/>
          <p:nvPr/>
        </p:nvSpPr>
        <p:spPr>
          <a:xfrm>
            <a:off x="6852903" y="2096164"/>
            <a:ext cx="630301" cy="369332"/>
          </a:xfrm>
          <a:prstGeom prst="rect">
            <a:avLst/>
          </a:prstGeom>
          <a:noFill/>
        </p:spPr>
        <p:txBody>
          <a:bodyPr wrap="none" rtlCol="0">
            <a:spAutoFit/>
          </a:bodyPr>
          <a:lstStyle/>
          <a:p>
            <a:r>
              <a:rPr lang="en-US" dirty="0" smtClean="0"/>
              <a:t>-H</a:t>
            </a:r>
            <a:r>
              <a:rPr lang="en-US" baseline="-25000" dirty="0" smtClean="0"/>
              <a:t>2</a:t>
            </a:r>
            <a:r>
              <a:rPr lang="en-US" dirty="0" smtClean="0"/>
              <a:t>O</a:t>
            </a:r>
            <a:endParaRPr lang="en-US" dirty="0"/>
          </a:p>
        </p:txBody>
      </p:sp>
      <p:cxnSp>
        <p:nvCxnSpPr>
          <p:cNvPr id="18" name="Straight Arrow Connector 17"/>
          <p:cNvCxnSpPr/>
          <p:nvPr/>
        </p:nvCxnSpPr>
        <p:spPr>
          <a:xfrm>
            <a:off x="2816863" y="2650162"/>
            <a:ext cx="0" cy="6127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863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31</a:t>
            </a:fld>
            <a:endParaRPr lang="en-US"/>
          </a:p>
        </p:txBody>
      </p:sp>
      <p:sp>
        <p:nvSpPr>
          <p:cNvPr id="5" name="TextBox 4"/>
          <p:cNvSpPr txBox="1"/>
          <p:nvPr/>
        </p:nvSpPr>
        <p:spPr>
          <a:xfrm>
            <a:off x="1803745" y="2521616"/>
            <a:ext cx="730393" cy="369332"/>
          </a:xfrm>
          <a:prstGeom prst="rect">
            <a:avLst/>
          </a:prstGeom>
          <a:noFill/>
        </p:spPr>
        <p:txBody>
          <a:bodyPr wrap="none" rtlCol="0">
            <a:spAutoFit/>
          </a:bodyPr>
          <a:lstStyle/>
          <a:p>
            <a:r>
              <a:rPr lang="en-US" dirty="0" smtClean="0"/>
              <a:t>MPTP</a:t>
            </a:r>
            <a:endParaRPr lang="en-US" dirty="0"/>
          </a:p>
        </p:txBody>
      </p:sp>
      <p:pic>
        <p:nvPicPr>
          <p:cNvPr id="6" name="Picture 5"/>
          <p:cNvPicPr>
            <a:picLocks noChangeAspect="1"/>
          </p:cNvPicPr>
          <p:nvPr/>
        </p:nvPicPr>
        <p:blipFill>
          <a:blip r:embed="rId2"/>
          <a:stretch>
            <a:fillRect/>
          </a:stretch>
        </p:blipFill>
        <p:spPr>
          <a:xfrm>
            <a:off x="1258330" y="1836998"/>
            <a:ext cx="1612900" cy="546100"/>
          </a:xfrm>
          <a:prstGeom prst="rect">
            <a:avLst/>
          </a:prstGeom>
        </p:spPr>
      </p:pic>
      <p:sp>
        <p:nvSpPr>
          <p:cNvPr id="7" name="TextBox 6"/>
          <p:cNvSpPr txBox="1"/>
          <p:nvPr/>
        </p:nvSpPr>
        <p:spPr>
          <a:xfrm>
            <a:off x="988540" y="667265"/>
            <a:ext cx="10365260" cy="646331"/>
          </a:xfrm>
          <a:prstGeom prst="rect">
            <a:avLst/>
          </a:prstGeom>
          <a:noFill/>
        </p:spPr>
        <p:txBody>
          <a:bodyPr wrap="square" rtlCol="0">
            <a:spAutoFit/>
          </a:bodyPr>
          <a:lstStyle/>
          <a:p>
            <a:r>
              <a:rPr lang="en-US" dirty="0" smtClean="0"/>
              <a:t>MPTP has excellent brain permeation. Once in the brain it is metabolized by the enzyme MAO-B (monoamine </a:t>
            </a:r>
            <a:r>
              <a:rPr lang="en-US" dirty="0" err="1" smtClean="0"/>
              <a:t>oxydase</a:t>
            </a:r>
            <a:r>
              <a:rPr lang="en-US" dirty="0" smtClean="0"/>
              <a:t>) to MPP+</a:t>
            </a:r>
            <a:endParaRPr lang="en-US" dirty="0"/>
          </a:p>
        </p:txBody>
      </p:sp>
      <p:pic>
        <p:nvPicPr>
          <p:cNvPr id="8" name="Picture 7"/>
          <p:cNvPicPr>
            <a:picLocks noChangeAspect="1"/>
          </p:cNvPicPr>
          <p:nvPr/>
        </p:nvPicPr>
        <p:blipFill>
          <a:blip r:embed="rId3"/>
          <a:stretch>
            <a:fillRect/>
          </a:stretch>
        </p:blipFill>
        <p:spPr>
          <a:xfrm>
            <a:off x="4483100" y="1836998"/>
            <a:ext cx="1612900" cy="546100"/>
          </a:xfrm>
          <a:prstGeom prst="rect">
            <a:avLst/>
          </a:prstGeom>
        </p:spPr>
      </p:pic>
      <p:cxnSp>
        <p:nvCxnSpPr>
          <p:cNvPr id="9" name="Straight Arrow Connector 8"/>
          <p:cNvCxnSpPr/>
          <p:nvPr/>
        </p:nvCxnSpPr>
        <p:spPr>
          <a:xfrm>
            <a:off x="3465199" y="2083388"/>
            <a:ext cx="74140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05815" y="1652332"/>
            <a:ext cx="860172" cy="369332"/>
          </a:xfrm>
          <a:prstGeom prst="rect">
            <a:avLst/>
          </a:prstGeom>
          <a:noFill/>
        </p:spPr>
        <p:txBody>
          <a:bodyPr wrap="none" rtlCol="0">
            <a:spAutoFit/>
          </a:bodyPr>
          <a:lstStyle/>
          <a:p>
            <a:r>
              <a:rPr lang="en-US" smtClean="0"/>
              <a:t>MAO-B</a:t>
            </a:r>
            <a:endParaRPr lang="en-US"/>
          </a:p>
        </p:txBody>
      </p:sp>
      <p:sp>
        <p:nvSpPr>
          <p:cNvPr id="11" name="TextBox 10"/>
          <p:cNvSpPr txBox="1"/>
          <p:nvPr/>
        </p:nvSpPr>
        <p:spPr>
          <a:xfrm>
            <a:off x="988540" y="3250373"/>
            <a:ext cx="10365260" cy="646331"/>
          </a:xfrm>
          <a:prstGeom prst="rect">
            <a:avLst/>
          </a:prstGeom>
          <a:noFill/>
        </p:spPr>
        <p:txBody>
          <a:bodyPr wrap="square" rtlCol="0">
            <a:spAutoFit/>
          </a:bodyPr>
          <a:lstStyle/>
          <a:p>
            <a:r>
              <a:rPr lang="en-US" dirty="0" smtClean="0"/>
              <a:t>MPP+ again has a high affinity for the dopamine transporter which leads to its rapid uptake in the dopaminergic neurons, primarily in the substantia </a:t>
            </a:r>
            <a:r>
              <a:rPr lang="en-US" dirty="0" err="1" smtClean="0"/>
              <a:t>nigra</a:t>
            </a:r>
            <a:r>
              <a:rPr lang="en-US" dirty="0" smtClean="0"/>
              <a:t>.</a:t>
            </a:r>
            <a:endParaRPr lang="en-US" dirty="0"/>
          </a:p>
        </p:txBody>
      </p:sp>
      <p:sp>
        <p:nvSpPr>
          <p:cNvPr id="12" name="TextBox 11"/>
          <p:cNvSpPr txBox="1"/>
          <p:nvPr/>
        </p:nvSpPr>
        <p:spPr>
          <a:xfrm>
            <a:off x="988540" y="4179108"/>
            <a:ext cx="10365260" cy="369332"/>
          </a:xfrm>
          <a:prstGeom prst="rect">
            <a:avLst/>
          </a:prstGeom>
          <a:noFill/>
        </p:spPr>
        <p:txBody>
          <a:bodyPr wrap="square" rtlCol="0">
            <a:spAutoFit/>
          </a:bodyPr>
          <a:lstStyle/>
          <a:p>
            <a:r>
              <a:rPr lang="en-US" dirty="0" smtClean="0"/>
              <a:t>Inside cells MPP+ is </a:t>
            </a:r>
            <a:r>
              <a:rPr lang="en-US" smtClean="0"/>
              <a:t>highly toxic and leads to cell death.</a:t>
            </a:r>
            <a:endParaRPr lang="en-US" dirty="0"/>
          </a:p>
        </p:txBody>
      </p:sp>
      <p:sp>
        <p:nvSpPr>
          <p:cNvPr id="13" name="TextBox 12"/>
          <p:cNvSpPr txBox="1"/>
          <p:nvPr/>
        </p:nvSpPr>
        <p:spPr>
          <a:xfrm>
            <a:off x="988540" y="4841921"/>
            <a:ext cx="10365260" cy="646331"/>
          </a:xfrm>
          <a:prstGeom prst="rect">
            <a:avLst/>
          </a:prstGeom>
          <a:noFill/>
        </p:spPr>
        <p:txBody>
          <a:bodyPr wrap="square" rtlCol="0">
            <a:spAutoFit/>
          </a:bodyPr>
          <a:lstStyle/>
          <a:p>
            <a:r>
              <a:rPr lang="en-US" dirty="0" smtClean="0"/>
              <a:t>The death of dopaminergic neurons in the substantia </a:t>
            </a:r>
            <a:r>
              <a:rPr lang="en-US" dirty="0" err="1" smtClean="0"/>
              <a:t>nigra</a:t>
            </a:r>
            <a:r>
              <a:rPr lang="en-US" dirty="0" smtClean="0"/>
              <a:t> leads to the same symptoms (severe motor disorders) as </a:t>
            </a:r>
            <a:r>
              <a:rPr lang="en-US" dirty="0" err="1" smtClean="0"/>
              <a:t>Parkinsons</a:t>
            </a:r>
            <a:r>
              <a:rPr lang="en-US" dirty="0" smtClean="0"/>
              <a:t> disease.</a:t>
            </a:r>
            <a:endParaRPr lang="en-US" dirty="0"/>
          </a:p>
        </p:txBody>
      </p:sp>
    </p:spTree>
    <p:extLst>
      <p:ext uri="{BB962C8B-B14F-4D97-AF65-F5344CB8AC3E}">
        <p14:creationId xmlns:p14="http://schemas.microsoft.com/office/powerpoint/2010/main" val="148846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32</a:t>
            </a:fld>
            <a:endParaRPr lang="en-US"/>
          </a:p>
        </p:txBody>
      </p:sp>
      <p:sp>
        <p:nvSpPr>
          <p:cNvPr id="5" name="TextBox 4"/>
          <p:cNvSpPr txBox="1"/>
          <p:nvPr/>
        </p:nvSpPr>
        <p:spPr>
          <a:xfrm>
            <a:off x="976184" y="506627"/>
            <a:ext cx="4043351" cy="400110"/>
          </a:xfrm>
          <a:prstGeom prst="rect">
            <a:avLst/>
          </a:prstGeom>
          <a:noFill/>
        </p:spPr>
        <p:txBody>
          <a:bodyPr wrap="none" rtlCol="0">
            <a:spAutoFit/>
          </a:bodyPr>
          <a:lstStyle/>
          <a:p>
            <a:r>
              <a:rPr lang="en-US" sz="2000" b="1" dirty="0" smtClean="0"/>
              <a:t>Mutagenic and Carcinogenic Toxicity</a:t>
            </a:r>
            <a:endParaRPr lang="en-US" sz="2000" b="1" dirty="0"/>
          </a:p>
        </p:txBody>
      </p:sp>
      <p:sp>
        <p:nvSpPr>
          <p:cNvPr id="6" name="TextBox 5"/>
          <p:cNvSpPr txBox="1"/>
          <p:nvPr/>
        </p:nvSpPr>
        <p:spPr>
          <a:xfrm>
            <a:off x="838200" y="1495168"/>
            <a:ext cx="9823621" cy="646331"/>
          </a:xfrm>
          <a:prstGeom prst="rect">
            <a:avLst/>
          </a:prstGeom>
          <a:noFill/>
        </p:spPr>
        <p:txBody>
          <a:bodyPr wrap="square" rtlCol="0">
            <a:spAutoFit/>
          </a:bodyPr>
          <a:lstStyle/>
          <a:p>
            <a:r>
              <a:rPr lang="en-US" dirty="0" smtClean="0"/>
              <a:t>Drug candidates or their metabolites may also have the potential to promote the occurrence of mutations in the DNA of living organisms, which is an indicator for its </a:t>
            </a:r>
            <a:r>
              <a:rPr lang="en-US" smtClean="0"/>
              <a:t>carcinogenic potential. </a:t>
            </a:r>
            <a:endParaRPr lang="en-US"/>
          </a:p>
        </p:txBody>
      </p:sp>
      <p:sp>
        <p:nvSpPr>
          <p:cNvPr id="7" name="TextBox 6"/>
          <p:cNvSpPr txBox="1"/>
          <p:nvPr/>
        </p:nvSpPr>
        <p:spPr>
          <a:xfrm>
            <a:off x="838199" y="2406764"/>
            <a:ext cx="9823621" cy="369332"/>
          </a:xfrm>
          <a:prstGeom prst="rect">
            <a:avLst/>
          </a:prstGeom>
          <a:noFill/>
        </p:spPr>
        <p:txBody>
          <a:bodyPr wrap="square" rtlCol="0">
            <a:spAutoFit/>
          </a:bodyPr>
          <a:lstStyle/>
          <a:p>
            <a:r>
              <a:rPr lang="en-US" dirty="0" smtClean="0"/>
              <a:t>The standard test to assess the mutagenic potential of drug candidates is the AMES test.</a:t>
            </a:r>
            <a:endParaRPr lang="en-US" dirty="0"/>
          </a:p>
        </p:txBody>
      </p:sp>
    </p:spTree>
    <p:extLst>
      <p:ext uri="{BB962C8B-B14F-4D97-AF65-F5344CB8AC3E}">
        <p14:creationId xmlns:p14="http://schemas.microsoft.com/office/powerpoint/2010/main" val="681021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33</a:t>
            </a:fld>
            <a:endParaRPr lang="en-US"/>
          </a:p>
        </p:txBody>
      </p:sp>
      <p:grpSp>
        <p:nvGrpSpPr>
          <p:cNvPr id="5" name="Group 3"/>
          <p:cNvGrpSpPr>
            <a:grpSpLocks noGrp="1" noUngrp="1" noChangeAspect="1"/>
          </p:cNvGrpSpPr>
          <p:nvPr/>
        </p:nvGrpSpPr>
        <p:grpSpPr bwMode="auto">
          <a:xfrm>
            <a:off x="2701845" y="2810208"/>
            <a:ext cx="6071615" cy="2806386"/>
            <a:chOff x="685800" y="1822450"/>
            <a:chExt cx="7772400" cy="3592513"/>
          </a:xfrm>
        </p:grpSpPr>
        <p:pic>
          <p:nvPicPr>
            <p:cNvPr id="6" name="Picture 1" descr="Figure 8.10"/>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685800" y="1822450"/>
              <a:ext cx="7772400" cy="321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85800" y="5072063"/>
              <a:ext cx="7772400" cy="342900"/>
            </a:xfrm>
            <a:prstGeom prst="rect">
              <a:avLst/>
            </a:prstGeom>
            <a:noFill/>
            <a:ln>
              <a:noFill/>
            </a:ln>
          </p:spPr>
          <p:txBody>
            <a:bodyPr anchor="ctr">
              <a:normAutofit fontScale="55000" lnSpcReduction="20000"/>
            </a:bodyPr>
            <a:lstStyle/>
            <a:p>
              <a:pPr algn="ctr" fontAlgn="auto">
                <a:spcBef>
                  <a:spcPts val="0"/>
                </a:spcBef>
                <a:spcAft>
                  <a:spcPts val="0"/>
                </a:spcAft>
                <a:defRPr/>
              </a:pPr>
              <a:r>
                <a:rPr lang="en-US" sz="2400">
                  <a:latin typeface="+mn-lt"/>
                  <a:ea typeface="+mn-ea"/>
                  <a:cs typeface="+mn-cs"/>
                </a:rPr>
                <a:t>Figure 8.10</a:t>
              </a:r>
            </a:p>
          </p:txBody>
        </p:sp>
      </p:grpSp>
      <p:sp>
        <p:nvSpPr>
          <p:cNvPr id="8" name="TextBox 7"/>
          <p:cNvSpPr txBox="1"/>
          <p:nvPr/>
        </p:nvSpPr>
        <p:spPr>
          <a:xfrm>
            <a:off x="963828" y="593124"/>
            <a:ext cx="10750378" cy="1477328"/>
          </a:xfrm>
          <a:prstGeom prst="rect">
            <a:avLst/>
          </a:prstGeom>
          <a:noFill/>
        </p:spPr>
        <p:txBody>
          <a:bodyPr wrap="square" rtlCol="0">
            <a:spAutoFit/>
          </a:bodyPr>
          <a:lstStyle/>
          <a:p>
            <a:pPr marL="285750" indent="-285750">
              <a:buFont typeface="Arial" charset="0"/>
              <a:buChar char="•"/>
            </a:pPr>
            <a:r>
              <a:rPr lang="en-US" dirty="0" smtClean="0"/>
              <a:t>For the Ames test, a bacterial strain is used which has no ability to synthesize histidine, so it is dependent on the presence of histidine in the medium.</a:t>
            </a:r>
          </a:p>
          <a:p>
            <a:pPr marL="285750" indent="-285750">
              <a:buFont typeface="Arial" charset="0"/>
              <a:buChar char="•"/>
            </a:pPr>
            <a:r>
              <a:rPr lang="en-US" dirty="0" smtClean="0"/>
              <a:t>If the concentration of histidine in the medium is low, bacteria will grow very slowly</a:t>
            </a:r>
          </a:p>
          <a:p>
            <a:pPr marL="285750" indent="-285750">
              <a:buFont typeface="Arial" charset="0"/>
              <a:buChar char="•"/>
            </a:pPr>
            <a:r>
              <a:rPr lang="en-US" dirty="0" smtClean="0"/>
              <a:t>If the bacteria, incubated with the drug candidate recover their ability to synthesize histidine on their own, this indicates that the mutation rate in the bacteria is increased due to the presence of the drug.</a:t>
            </a:r>
            <a:endParaRPr lang="en-US" dirty="0"/>
          </a:p>
        </p:txBody>
      </p:sp>
    </p:spTree>
    <p:extLst>
      <p:ext uri="{BB962C8B-B14F-4D97-AF65-F5344CB8AC3E}">
        <p14:creationId xmlns:p14="http://schemas.microsoft.com/office/powerpoint/2010/main" val="1204685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34</a:t>
            </a:fld>
            <a:endParaRPr lang="en-US"/>
          </a:p>
        </p:txBody>
      </p:sp>
      <p:sp>
        <p:nvSpPr>
          <p:cNvPr id="5" name="TextBox 4"/>
          <p:cNvSpPr txBox="1"/>
          <p:nvPr/>
        </p:nvSpPr>
        <p:spPr>
          <a:xfrm>
            <a:off x="4038600" y="2756848"/>
            <a:ext cx="3672929" cy="646331"/>
          </a:xfrm>
          <a:prstGeom prst="rect">
            <a:avLst/>
          </a:prstGeom>
          <a:noFill/>
        </p:spPr>
        <p:txBody>
          <a:bodyPr wrap="none" rtlCol="0">
            <a:spAutoFit/>
          </a:bodyPr>
          <a:lstStyle/>
          <a:p>
            <a:r>
              <a:rPr lang="en-US" sz="3600" dirty="0" smtClean="0"/>
              <a:t>Time for questions</a:t>
            </a:r>
            <a:endParaRPr lang="en-US" sz="3600" dirty="0"/>
          </a:p>
        </p:txBody>
      </p:sp>
    </p:spTree>
    <p:extLst>
      <p:ext uri="{BB962C8B-B14F-4D97-AF65-F5344CB8AC3E}">
        <p14:creationId xmlns:p14="http://schemas.microsoft.com/office/powerpoint/2010/main" val="2625054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35</a:t>
            </a:fld>
            <a:endParaRPr lang="en-US"/>
          </a:p>
        </p:txBody>
      </p:sp>
      <p:sp>
        <p:nvSpPr>
          <p:cNvPr id="5" name="Rectangle 4"/>
          <p:cNvSpPr/>
          <p:nvPr/>
        </p:nvSpPr>
        <p:spPr>
          <a:xfrm>
            <a:off x="1103226" y="525912"/>
            <a:ext cx="6096000" cy="646331"/>
          </a:xfrm>
          <a:prstGeom prst="rect">
            <a:avLst/>
          </a:prstGeom>
        </p:spPr>
        <p:txBody>
          <a:bodyPr>
            <a:spAutoFit/>
          </a:bodyPr>
          <a:lstStyle/>
          <a:p>
            <a:pPr lvl="0">
              <a:spcAft>
                <a:spcPts val="0"/>
              </a:spcAft>
            </a:pPr>
            <a:r>
              <a:rPr lang="en-US" dirty="0">
                <a:latin typeface="Calibri" charset="0"/>
                <a:ea typeface="Calibri" charset="0"/>
                <a:cs typeface="Times New Roman" charset="0"/>
              </a:rPr>
              <a:t>What are the driving forces </a:t>
            </a:r>
            <a:r>
              <a:rPr lang="en-US" dirty="0" smtClean="0">
                <a:latin typeface="Calibri" charset="0"/>
                <a:ea typeface="Calibri" charset="0"/>
                <a:cs typeface="Times New Roman" charset="0"/>
              </a:rPr>
              <a:t>that </a:t>
            </a:r>
            <a:r>
              <a:rPr lang="en-US" dirty="0">
                <a:latin typeface="Calibri" charset="0"/>
                <a:ea typeface="Calibri" charset="0"/>
                <a:cs typeface="Times New Roman" charset="0"/>
              </a:rPr>
              <a:t>govern protein folding of globular proteins?</a:t>
            </a:r>
            <a:endParaRPr lang="en-GB" dirty="0">
              <a:effectLst/>
              <a:latin typeface="Calibri" charset="0"/>
              <a:ea typeface="Calibri" charset="0"/>
              <a:cs typeface="Times New Roman" charset="0"/>
            </a:endParaRPr>
          </a:p>
        </p:txBody>
      </p:sp>
      <p:sp>
        <p:nvSpPr>
          <p:cNvPr id="6" name="Rectangle 5"/>
          <p:cNvSpPr/>
          <p:nvPr/>
        </p:nvSpPr>
        <p:spPr>
          <a:xfrm>
            <a:off x="1103226" y="1594729"/>
            <a:ext cx="5788957" cy="369332"/>
          </a:xfrm>
          <a:prstGeom prst="rect">
            <a:avLst/>
          </a:prstGeom>
        </p:spPr>
        <p:txBody>
          <a:bodyPr wrap="none">
            <a:spAutoFit/>
          </a:bodyPr>
          <a:lstStyle/>
          <a:p>
            <a:pPr lvl="0">
              <a:spcAft>
                <a:spcPts val="0"/>
              </a:spcAft>
            </a:pPr>
            <a:r>
              <a:rPr lang="en-US" dirty="0">
                <a:latin typeface="Calibri" charset="0"/>
                <a:ea typeface="Calibri" charset="0"/>
                <a:cs typeface="Times New Roman" charset="0"/>
              </a:rPr>
              <a:t>Why is it difficult to develop selective inhibitors for kinases?</a:t>
            </a:r>
            <a:endParaRPr lang="en-GB" dirty="0">
              <a:effectLst/>
              <a:latin typeface="Calibri" charset="0"/>
              <a:ea typeface="Calibri" charset="0"/>
              <a:cs typeface="Times New Roman" charset="0"/>
            </a:endParaRPr>
          </a:p>
        </p:txBody>
      </p:sp>
      <p:pic>
        <p:nvPicPr>
          <p:cNvPr id="7" name="Picture 6"/>
          <p:cNvPicPr>
            <a:picLocks noChangeAspect="1"/>
          </p:cNvPicPr>
          <p:nvPr/>
        </p:nvPicPr>
        <p:blipFill>
          <a:blip r:embed="rId2"/>
          <a:stretch>
            <a:fillRect/>
          </a:stretch>
        </p:blipFill>
        <p:spPr>
          <a:xfrm>
            <a:off x="1111250" y="3480052"/>
            <a:ext cx="2197100" cy="1752600"/>
          </a:xfrm>
          <a:prstGeom prst="rect">
            <a:avLst/>
          </a:prstGeom>
        </p:spPr>
      </p:pic>
      <p:sp>
        <p:nvSpPr>
          <p:cNvPr id="8" name="Rectangle 7"/>
          <p:cNvSpPr/>
          <p:nvPr/>
        </p:nvSpPr>
        <p:spPr>
          <a:xfrm>
            <a:off x="1103226" y="2525910"/>
            <a:ext cx="8777754" cy="646331"/>
          </a:xfrm>
          <a:prstGeom prst="rect">
            <a:avLst/>
          </a:prstGeom>
        </p:spPr>
        <p:txBody>
          <a:bodyPr wrap="square">
            <a:spAutoFit/>
          </a:bodyPr>
          <a:lstStyle/>
          <a:p>
            <a:pPr lvl="0">
              <a:spcAft>
                <a:spcPts val="0"/>
              </a:spcAft>
            </a:pPr>
            <a:r>
              <a:rPr lang="en-US" dirty="0" smtClean="0">
                <a:latin typeface="Calibri" charset="0"/>
                <a:ea typeface="Calibri" charset="0"/>
                <a:cs typeface="Times New Roman" charset="0"/>
              </a:rPr>
              <a:t>The compound below most likely has poor metabolic stability. Propose two modifications from which you would expect improved stability.</a:t>
            </a:r>
            <a:endParaRPr lang="en-GB" dirty="0">
              <a:effectLst/>
              <a:latin typeface="Calibri" charset="0"/>
              <a:ea typeface="Calibri" charset="0"/>
              <a:cs typeface="Times New Roman" charset="0"/>
            </a:endParaRPr>
          </a:p>
        </p:txBody>
      </p:sp>
    </p:spTree>
    <p:extLst>
      <p:ext uri="{BB962C8B-B14F-4D97-AF65-F5344CB8AC3E}">
        <p14:creationId xmlns:p14="http://schemas.microsoft.com/office/powerpoint/2010/main" val="3650285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36</a:t>
            </a:fld>
            <a:endParaRPr lang="en-US"/>
          </a:p>
        </p:txBody>
      </p:sp>
      <p:sp>
        <p:nvSpPr>
          <p:cNvPr id="5" name="Rectangle 4"/>
          <p:cNvSpPr/>
          <p:nvPr/>
        </p:nvSpPr>
        <p:spPr>
          <a:xfrm>
            <a:off x="1314734" y="840306"/>
            <a:ext cx="7924800" cy="646331"/>
          </a:xfrm>
          <a:prstGeom prst="rect">
            <a:avLst/>
          </a:prstGeom>
        </p:spPr>
        <p:txBody>
          <a:bodyPr wrap="square">
            <a:spAutoFit/>
          </a:bodyPr>
          <a:lstStyle/>
          <a:p>
            <a:r>
              <a:rPr lang="en-US" dirty="0" smtClean="0">
                <a:latin typeface="Calibri" charset="0"/>
                <a:ea typeface="Calibri" charset="0"/>
                <a:cs typeface="Times New Roman" charset="0"/>
              </a:rPr>
              <a:t>If a compound inhibits members of the Cytochrome P450 family, why is this potentially dangerous?</a:t>
            </a:r>
            <a:r>
              <a:rPr lang="en-GB" dirty="0" smtClean="0"/>
              <a:t> </a:t>
            </a:r>
            <a:endParaRPr lang="en-US" dirty="0"/>
          </a:p>
        </p:txBody>
      </p:sp>
      <p:sp>
        <p:nvSpPr>
          <p:cNvPr id="6" name="Rectangle 5"/>
          <p:cNvSpPr/>
          <p:nvPr/>
        </p:nvSpPr>
        <p:spPr>
          <a:xfrm>
            <a:off x="1314734" y="1822945"/>
            <a:ext cx="7924800" cy="646331"/>
          </a:xfrm>
          <a:prstGeom prst="rect">
            <a:avLst/>
          </a:prstGeom>
        </p:spPr>
        <p:txBody>
          <a:bodyPr wrap="square">
            <a:spAutoFit/>
          </a:bodyPr>
          <a:lstStyle/>
          <a:p>
            <a:pPr lvl="0">
              <a:spcAft>
                <a:spcPts val="0"/>
              </a:spcAft>
            </a:pPr>
            <a:r>
              <a:rPr lang="en-US">
                <a:latin typeface="Calibri" charset="0"/>
                <a:ea typeface="Calibri" charset="0"/>
                <a:cs typeface="Times New Roman" charset="0"/>
              </a:rPr>
              <a:t>Explain the basic idea behind a DNA-encoded library. </a:t>
            </a:r>
            <a:r>
              <a:rPr lang="en-US" dirty="0">
                <a:latin typeface="Calibri" charset="0"/>
                <a:ea typeface="Calibri" charset="0"/>
                <a:cs typeface="Times New Roman" charset="0"/>
              </a:rPr>
              <a:t>What is the advantage over a conventional screening pool?</a:t>
            </a:r>
            <a:endParaRPr lang="en-GB" dirty="0">
              <a:effectLst/>
              <a:latin typeface="Calibri" charset="0"/>
              <a:ea typeface="Calibri" charset="0"/>
              <a:cs typeface="Times New Roman" charset="0"/>
            </a:endParaRPr>
          </a:p>
        </p:txBody>
      </p:sp>
      <p:sp>
        <p:nvSpPr>
          <p:cNvPr id="7" name="Rectangle 6"/>
          <p:cNvSpPr/>
          <p:nvPr/>
        </p:nvSpPr>
        <p:spPr>
          <a:xfrm>
            <a:off x="1314734" y="2876176"/>
            <a:ext cx="7924800" cy="369332"/>
          </a:xfrm>
          <a:prstGeom prst="rect">
            <a:avLst/>
          </a:prstGeom>
        </p:spPr>
        <p:txBody>
          <a:bodyPr wrap="square">
            <a:spAutoFit/>
          </a:bodyPr>
          <a:lstStyle/>
          <a:p>
            <a:pPr lvl="0">
              <a:spcAft>
                <a:spcPts val="0"/>
              </a:spcAft>
            </a:pPr>
            <a:r>
              <a:rPr lang="en-US" dirty="0" smtClean="0">
                <a:latin typeface="Calibri" charset="0"/>
                <a:ea typeface="Calibri" charset="0"/>
                <a:cs typeface="Times New Roman" charset="0"/>
              </a:rPr>
              <a:t>What is the difference between a functional assay and a </a:t>
            </a:r>
            <a:r>
              <a:rPr lang="en-US" smtClean="0">
                <a:latin typeface="Calibri" charset="0"/>
                <a:ea typeface="Calibri" charset="0"/>
                <a:cs typeface="Times New Roman" charset="0"/>
              </a:rPr>
              <a:t>binding assay?</a:t>
            </a:r>
            <a:endParaRPr lang="en-GB" dirty="0">
              <a:effectLst/>
              <a:latin typeface="Calibri" charset="0"/>
              <a:ea typeface="Calibri" charset="0"/>
              <a:cs typeface="Times New Roman" charset="0"/>
            </a:endParaRPr>
          </a:p>
        </p:txBody>
      </p:sp>
    </p:spTree>
    <p:extLst>
      <p:ext uri="{BB962C8B-B14F-4D97-AF65-F5344CB8AC3E}">
        <p14:creationId xmlns:p14="http://schemas.microsoft.com/office/powerpoint/2010/main" val="177187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a:t>
            </a:fld>
            <a:endParaRPr lang="en-US"/>
          </a:p>
        </p:txBody>
      </p:sp>
      <p:sp>
        <p:nvSpPr>
          <p:cNvPr id="6" name="TextBox 5"/>
          <p:cNvSpPr txBox="1"/>
          <p:nvPr/>
        </p:nvSpPr>
        <p:spPr>
          <a:xfrm>
            <a:off x="1023258" y="489857"/>
            <a:ext cx="1414426" cy="461665"/>
          </a:xfrm>
          <a:prstGeom prst="rect">
            <a:avLst/>
          </a:prstGeom>
          <a:noFill/>
        </p:spPr>
        <p:txBody>
          <a:bodyPr wrap="none" rtlCol="0">
            <a:spAutoFit/>
          </a:bodyPr>
          <a:lstStyle/>
          <a:p>
            <a:r>
              <a:rPr lang="en-US" sz="2400" dirty="0" smtClean="0"/>
              <a:t>Clearance</a:t>
            </a:r>
            <a:endParaRPr lang="en-US" sz="2400" dirty="0"/>
          </a:p>
        </p:txBody>
      </p:sp>
      <p:grpSp>
        <p:nvGrpSpPr>
          <p:cNvPr id="7" name="Group 6"/>
          <p:cNvGrpSpPr/>
          <p:nvPr/>
        </p:nvGrpSpPr>
        <p:grpSpPr>
          <a:xfrm>
            <a:off x="7275777" y="1817326"/>
            <a:ext cx="3739207" cy="3115838"/>
            <a:chOff x="5240866" y="1542603"/>
            <a:chExt cx="3739207" cy="3115838"/>
          </a:xfrm>
        </p:grpSpPr>
        <p:grpSp>
          <p:nvGrpSpPr>
            <p:cNvPr id="8" name="Group 7"/>
            <p:cNvGrpSpPr/>
            <p:nvPr/>
          </p:nvGrpSpPr>
          <p:grpSpPr>
            <a:xfrm>
              <a:off x="5240866" y="1542603"/>
              <a:ext cx="2916058" cy="3115838"/>
              <a:chOff x="5240866" y="1542603"/>
              <a:chExt cx="2916058" cy="3115838"/>
            </a:xfrm>
          </p:grpSpPr>
          <p:grpSp>
            <p:nvGrpSpPr>
              <p:cNvPr id="12" name="Group 11"/>
              <p:cNvGrpSpPr/>
              <p:nvPr/>
            </p:nvGrpSpPr>
            <p:grpSpPr>
              <a:xfrm>
                <a:off x="5289045" y="2407995"/>
                <a:ext cx="2667400" cy="2233146"/>
                <a:chOff x="6334355" y="3461372"/>
                <a:chExt cx="2667400" cy="2233146"/>
              </a:xfrm>
            </p:grpSpPr>
            <p:sp>
              <p:nvSpPr>
                <p:cNvPr id="29" name="Trapezoid 28"/>
                <p:cNvSpPr/>
                <p:nvPr/>
              </p:nvSpPr>
              <p:spPr>
                <a:xfrm flipV="1">
                  <a:off x="6334838" y="3765626"/>
                  <a:ext cx="2666917" cy="1928892"/>
                </a:xfrm>
                <a:prstGeom prst="trapezoid">
                  <a:avLst>
                    <a:gd name="adj" fmla="val 17538"/>
                  </a:avLst>
                </a:prstGeom>
                <a:gradFill>
                  <a:gsLst>
                    <a:gs pos="31000">
                      <a:srgbClr val="825327"/>
                    </a:gs>
                    <a:gs pos="12000">
                      <a:srgbClr val="7B4B1D"/>
                    </a:gs>
                    <a:gs pos="24000">
                      <a:srgbClr val="724111"/>
                    </a:gs>
                    <a:gs pos="77000">
                      <a:srgbClr val="9E724E"/>
                    </a:gs>
                    <a:gs pos="0">
                      <a:srgbClr val="D6B19C"/>
                    </a:gs>
                    <a:gs pos="49000">
                      <a:srgbClr val="AE8565"/>
                    </a:gs>
                    <a:gs pos="59000">
                      <a:srgbClr val="79491B"/>
                    </a:gs>
                    <a:gs pos="88000">
                      <a:srgbClr val="754314"/>
                    </a:gs>
                    <a:gs pos="100000">
                      <a:srgbClr val="663300"/>
                    </a:gs>
                  </a:gsLst>
                  <a:lin ang="10800000" scaled="0"/>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334355" y="3461372"/>
                  <a:ext cx="2666917" cy="603320"/>
                </a:xfrm>
                <a:prstGeom prst="ellipse">
                  <a:avLst/>
                </a:prstGeom>
                <a:gradFill>
                  <a:gsLst>
                    <a:gs pos="31000">
                      <a:srgbClr val="825327"/>
                    </a:gs>
                    <a:gs pos="12000">
                      <a:srgbClr val="7B4B1D"/>
                    </a:gs>
                    <a:gs pos="24000">
                      <a:srgbClr val="724111"/>
                    </a:gs>
                    <a:gs pos="77000">
                      <a:srgbClr val="9E724E"/>
                    </a:gs>
                    <a:gs pos="0">
                      <a:srgbClr val="D6B19C"/>
                    </a:gs>
                    <a:gs pos="49000">
                      <a:srgbClr val="AE8565"/>
                    </a:gs>
                    <a:gs pos="59000">
                      <a:srgbClr val="79491B"/>
                    </a:gs>
                    <a:gs pos="88000">
                      <a:srgbClr val="754314"/>
                    </a:gs>
                    <a:gs pos="100000">
                      <a:srgbClr val="663300"/>
                    </a:gs>
                  </a:gsLst>
                  <a:lin ang="10800000" scaled="0"/>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p:cNvSpPr/>
                <p:nvPr/>
              </p:nvSpPr>
              <p:spPr>
                <a:xfrm flipV="1">
                  <a:off x="6590154" y="4860992"/>
                  <a:ext cx="2159852" cy="549208"/>
                </a:xfrm>
                <a:prstGeom prst="arc">
                  <a:avLst>
                    <a:gd name="adj1" fmla="val 10785135"/>
                    <a:gd name="adj2"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flipV="1">
                  <a:off x="6465240" y="4182592"/>
                  <a:ext cx="2409680" cy="543770"/>
                </a:xfrm>
                <a:prstGeom prst="arc">
                  <a:avLst>
                    <a:gd name="adj1" fmla="val 10785135"/>
                    <a:gd name="adj2"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flipV="1">
                  <a:off x="6335320" y="3498754"/>
                  <a:ext cx="2665952" cy="549208"/>
                </a:xfrm>
                <a:prstGeom prst="arc">
                  <a:avLst>
                    <a:gd name="adj1" fmla="val 10785135"/>
                    <a:gd name="adj2"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p:cNvGrpSpPr/>
              <p:nvPr/>
            </p:nvGrpSpPr>
            <p:grpSpPr>
              <a:xfrm>
                <a:off x="6421783" y="1542603"/>
                <a:ext cx="904456" cy="1205926"/>
                <a:chOff x="8549044" y="1923144"/>
                <a:chExt cx="904456" cy="1205926"/>
              </a:xfrm>
            </p:grpSpPr>
            <p:grpSp>
              <p:nvGrpSpPr>
                <p:cNvPr id="21" name="Group 20"/>
                <p:cNvGrpSpPr/>
                <p:nvPr/>
              </p:nvGrpSpPr>
              <p:grpSpPr>
                <a:xfrm>
                  <a:off x="8549044" y="1923144"/>
                  <a:ext cx="904456" cy="664934"/>
                  <a:chOff x="8010944" y="567456"/>
                  <a:chExt cx="904456" cy="664934"/>
                </a:xfrm>
              </p:grpSpPr>
              <p:sp>
                <p:nvSpPr>
                  <p:cNvPr id="23" name="L-Shape 22"/>
                  <p:cNvSpPr/>
                  <p:nvPr/>
                </p:nvSpPr>
                <p:spPr>
                  <a:xfrm flipV="1">
                    <a:off x="8109940" y="891354"/>
                    <a:ext cx="772720" cy="341036"/>
                  </a:xfrm>
                  <a:prstGeom prst="corne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Magnetic Disk 155"/>
                  <p:cNvSpPr/>
                  <p:nvPr/>
                </p:nvSpPr>
                <p:spPr>
                  <a:xfrm>
                    <a:off x="8398207" y="819886"/>
                    <a:ext cx="228600" cy="71468"/>
                  </a:xfrm>
                  <a:prstGeom prst="flowChartMagneticDisk">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8512507" y="567456"/>
                    <a:ext cx="0" cy="2524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915400" y="766984"/>
                    <a:ext cx="0" cy="41060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V="1">
                    <a:off x="8195735" y="1034410"/>
                    <a:ext cx="0" cy="3695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V="1">
                    <a:off x="8515992" y="472659"/>
                    <a:ext cx="0" cy="369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ardrop 21"/>
                <p:cNvSpPr/>
                <p:nvPr/>
              </p:nvSpPr>
              <p:spPr>
                <a:xfrm rot="19015631">
                  <a:off x="8582738" y="2808319"/>
                  <a:ext cx="308499" cy="320751"/>
                </a:xfrm>
                <a:prstGeom prst="teardrop">
                  <a:avLst>
                    <a:gd name="adj" fmla="val 161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flipH="1">
                <a:off x="7252468" y="3807615"/>
                <a:ext cx="904456" cy="465406"/>
                <a:chOff x="6150961" y="5382854"/>
                <a:chExt cx="904456" cy="465406"/>
              </a:xfrm>
            </p:grpSpPr>
            <p:sp>
              <p:nvSpPr>
                <p:cNvPr id="18" name="L-Shape 17"/>
                <p:cNvSpPr/>
                <p:nvPr/>
              </p:nvSpPr>
              <p:spPr>
                <a:xfrm flipV="1">
                  <a:off x="6249957" y="5507224"/>
                  <a:ext cx="772720" cy="341036"/>
                </a:xfrm>
                <a:prstGeom prst="corne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7055417" y="5382854"/>
                  <a:ext cx="0" cy="41060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V="1">
                  <a:off x="6335752" y="5650280"/>
                  <a:ext cx="0" cy="3695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ardrop 14"/>
              <p:cNvSpPr>
                <a:spLocks noChangeAspect="1"/>
              </p:cNvSpPr>
              <p:nvPr/>
            </p:nvSpPr>
            <p:spPr>
              <a:xfrm rot="19015631">
                <a:off x="7847264" y="4442152"/>
                <a:ext cx="224444" cy="216289"/>
              </a:xfrm>
              <a:prstGeom prst="teardrop">
                <a:avLst>
                  <a:gd name="adj" fmla="val 161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lock Arc 15"/>
              <p:cNvSpPr/>
              <p:nvPr/>
            </p:nvSpPr>
            <p:spPr>
              <a:xfrm rot="928011">
                <a:off x="7680004" y="2108950"/>
                <a:ext cx="324259" cy="1026509"/>
              </a:xfrm>
              <a:prstGeom prst="blockArc">
                <a:avLst>
                  <a:gd name="adj1" fmla="val 11525037"/>
                  <a:gd name="adj2" fmla="val 1033538"/>
                  <a:gd name="adj3" fmla="val 19018"/>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20951578" flipH="1">
                <a:off x="5240866" y="2126053"/>
                <a:ext cx="324259" cy="1026509"/>
              </a:xfrm>
              <a:prstGeom prst="blockArc">
                <a:avLst>
                  <a:gd name="adj1" fmla="val 12214256"/>
                  <a:gd name="adj2" fmla="val 1593280"/>
                  <a:gd name="adj3" fmla="val 17536"/>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Rectangle 8"/>
            <p:cNvSpPr/>
            <p:nvPr/>
          </p:nvSpPr>
          <p:spPr>
            <a:xfrm>
              <a:off x="7838418" y="3431780"/>
              <a:ext cx="1141655" cy="523220"/>
            </a:xfrm>
            <a:prstGeom prst="rect">
              <a:avLst/>
            </a:prstGeom>
          </p:spPr>
          <p:txBody>
            <a:bodyPr wrap="square">
              <a:spAutoFit/>
            </a:bodyPr>
            <a:lstStyle/>
            <a:p>
              <a:pPr algn="ctr"/>
              <a:r>
                <a:rPr lang="en-US" sz="1400" b="1" dirty="0" smtClean="0">
                  <a:latin typeface="Times New Roman" panose="02020603050405020304" pitchFamily="18" charset="0"/>
                  <a:cs typeface="Times New Roman" panose="02020603050405020304" pitchFamily="18" charset="0"/>
                </a:rPr>
                <a:t>Metabolism, Excretion</a:t>
              </a:r>
              <a:endParaRPr lang="en-US" sz="1400" b="1" dirty="0">
                <a:latin typeface="Times New Roman" panose="02020603050405020304" pitchFamily="18" charset="0"/>
                <a:cs typeface="Times New Roman" panose="02020603050405020304" pitchFamily="18" charset="0"/>
              </a:endParaRPr>
            </a:p>
          </p:txBody>
        </p:sp>
        <p:sp>
          <p:nvSpPr>
            <p:cNvPr id="10" name="Rectangle 9"/>
            <p:cNvSpPr/>
            <p:nvPr/>
          </p:nvSpPr>
          <p:spPr>
            <a:xfrm>
              <a:off x="7429518" y="1632188"/>
              <a:ext cx="1371600" cy="523220"/>
            </a:xfrm>
            <a:prstGeom prst="rect">
              <a:avLst/>
            </a:prstGeom>
          </p:spPr>
          <p:txBody>
            <a:bodyPr wrap="square">
              <a:spAutoFit/>
            </a:bodyPr>
            <a:lstStyle/>
            <a:p>
              <a:pPr algn="ctr"/>
              <a:r>
                <a:rPr lang="en-US" sz="1400" b="1" dirty="0" smtClean="0">
                  <a:latin typeface="Times New Roman" panose="02020603050405020304" pitchFamily="18" charset="0"/>
                  <a:cs typeface="Times New Roman" panose="02020603050405020304" pitchFamily="18" charset="0"/>
                </a:rPr>
                <a:t>Dose Administration</a:t>
              </a:r>
              <a:endParaRPr lang="en-US" sz="1400" b="1" dirty="0">
                <a:latin typeface="Times New Roman" panose="02020603050405020304" pitchFamily="18" charset="0"/>
                <a:cs typeface="Times New Roman" panose="02020603050405020304" pitchFamily="18" charset="0"/>
              </a:endParaRPr>
            </a:p>
          </p:txBody>
        </p:sp>
        <p:sp>
          <p:nvSpPr>
            <p:cNvPr id="11" name="Rectangle 10"/>
            <p:cNvSpPr/>
            <p:nvPr/>
          </p:nvSpPr>
          <p:spPr>
            <a:xfrm>
              <a:off x="5934526" y="3059516"/>
              <a:ext cx="1408438" cy="523220"/>
            </a:xfrm>
            <a:prstGeom prst="rect">
              <a:avLst/>
            </a:prstGeom>
          </p:spPr>
          <p:txBody>
            <a:bodyPr wrap="square">
              <a:spAutoFit/>
            </a:bodyPr>
            <a:lstStyle/>
            <a:p>
              <a:pPr algn="ctr"/>
              <a:r>
                <a:rPr lang="en-US" sz="1400" b="1" dirty="0" smtClean="0">
                  <a:solidFill>
                    <a:schemeClr val="bg1"/>
                  </a:solidFill>
                  <a:latin typeface="Times New Roman" panose="02020603050405020304" pitchFamily="18" charset="0"/>
                  <a:cs typeface="Times New Roman" panose="02020603050405020304" pitchFamily="18" charset="0"/>
                </a:rPr>
                <a:t>Tissue, Organs, Bodily Fluid</a:t>
              </a:r>
              <a:endParaRPr lang="en-US" sz="1400" b="1" dirty="0">
                <a:solidFill>
                  <a:schemeClr val="bg1"/>
                </a:solidFill>
                <a:latin typeface="Times New Roman" panose="02020603050405020304" pitchFamily="18" charset="0"/>
                <a:cs typeface="Times New Roman" panose="02020603050405020304" pitchFamily="18" charset="0"/>
              </a:endParaRPr>
            </a:p>
          </p:txBody>
        </p:sp>
      </p:grpSp>
      <p:sp>
        <p:nvSpPr>
          <p:cNvPr id="34" name="TextBox 33"/>
          <p:cNvSpPr txBox="1"/>
          <p:nvPr/>
        </p:nvSpPr>
        <p:spPr>
          <a:xfrm>
            <a:off x="850797" y="1242772"/>
            <a:ext cx="5686168" cy="1477328"/>
          </a:xfrm>
          <a:prstGeom prst="rect">
            <a:avLst/>
          </a:prstGeom>
          <a:noFill/>
        </p:spPr>
        <p:txBody>
          <a:bodyPr wrap="square" rtlCol="0">
            <a:spAutoFit/>
          </a:bodyPr>
          <a:lstStyle/>
          <a:p>
            <a:r>
              <a:rPr lang="en-US" dirty="0" smtClean="0"/>
              <a:t>Clearance (CL) is the volume of blood cleared of compound per unit time. CL units are volume/time (mL/min). CLs by various organs are additive. The total body clearance of a compound is a summation of the CL contributions by various organs.</a:t>
            </a:r>
            <a:endParaRPr lang="en-US" dirty="0"/>
          </a:p>
        </p:txBody>
      </p:sp>
      <mc:AlternateContent xmlns:mc="http://schemas.openxmlformats.org/markup-compatibility/2006" xmlns:a14="http://schemas.microsoft.com/office/drawing/2010/main">
        <mc:Choice Requires="a14">
          <p:sp>
            <p:nvSpPr>
              <p:cNvPr id="35" name="TextBox 34"/>
              <p:cNvSpPr txBox="1"/>
              <p:nvPr/>
            </p:nvSpPr>
            <p:spPr>
              <a:xfrm>
                <a:off x="894859" y="2987110"/>
                <a:ext cx="4238724"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𝐶𝐿</m:t>
                          </m:r>
                        </m:e>
                        <m:sub>
                          <m:r>
                            <a:rPr lang="en-US" b="0" i="1" smtClean="0">
                              <a:latin typeface="Cambria Math" charset="0"/>
                            </a:rPr>
                            <m:t>𝑡𝑜𝑡𝑎𝑙</m:t>
                          </m:r>
                          <m:r>
                            <a:rPr lang="en-US" b="0" i="1" smtClean="0">
                              <a:latin typeface="Cambria Math" charset="0"/>
                            </a:rPr>
                            <m:t> </m:t>
                          </m:r>
                          <m:r>
                            <a:rPr lang="en-US" b="0" i="1" smtClean="0">
                              <a:latin typeface="Cambria Math" charset="0"/>
                            </a:rPr>
                            <m:t>𝑏𝑜𝑑𝑦</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𝐶𝐿</m:t>
                          </m:r>
                        </m:e>
                        <m:sub>
                          <m:r>
                            <a:rPr lang="en-US" b="0" i="1" smtClean="0">
                              <a:latin typeface="Cambria Math" charset="0"/>
                            </a:rPr>
                            <m:t>𝑙𝑖𝑣𝑒𝑟</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𝐶𝐿</m:t>
                          </m:r>
                        </m:e>
                        <m:sub>
                          <m:r>
                            <a:rPr lang="en-US" b="0" i="1" smtClean="0">
                              <a:latin typeface="Cambria Math" charset="0"/>
                            </a:rPr>
                            <m:t>𝑟𝑒𝑛𝑎𝑙</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𝐶𝐿</m:t>
                          </m:r>
                        </m:e>
                        <m:sub>
                          <m:r>
                            <a:rPr lang="en-US" b="0" i="1" smtClean="0">
                              <a:latin typeface="Cambria Math" charset="0"/>
                            </a:rPr>
                            <m:t>𝑜𝑡h𝑒𝑟</m:t>
                          </m:r>
                        </m:sub>
                      </m:sSub>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894859" y="2987110"/>
                <a:ext cx="4238724" cy="298928"/>
              </a:xfrm>
              <a:prstGeom prst="rect">
                <a:avLst/>
              </a:prstGeom>
              <a:blipFill rotWithShape="0">
                <a:blip r:embed="rId2"/>
                <a:stretch>
                  <a:fillRect l="-863" t="-132653" r="-144" b="-161224"/>
                </a:stretch>
              </a:blipFill>
            </p:spPr>
            <p:txBody>
              <a:bodyPr/>
              <a:lstStyle/>
              <a:p>
                <a:r>
                  <a:rPr lang="en-US">
                    <a:noFill/>
                  </a:rPr>
                  <a:t> </a:t>
                </a:r>
              </a:p>
            </p:txBody>
          </p:sp>
        </mc:Fallback>
      </mc:AlternateContent>
      <p:sp>
        <p:nvSpPr>
          <p:cNvPr id="36" name="TextBox 35"/>
          <p:cNvSpPr txBox="1"/>
          <p:nvPr/>
        </p:nvSpPr>
        <p:spPr>
          <a:xfrm>
            <a:off x="894859" y="3706503"/>
            <a:ext cx="2557047" cy="369332"/>
          </a:xfrm>
          <a:prstGeom prst="rect">
            <a:avLst/>
          </a:prstGeom>
          <a:noFill/>
        </p:spPr>
        <p:txBody>
          <a:bodyPr wrap="none" rtlCol="0">
            <a:spAutoFit/>
          </a:bodyPr>
          <a:lstStyle/>
          <a:p>
            <a:r>
              <a:rPr lang="en-US" dirty="0" smtClean="0"/>
              <a:t>It is related to the AUC as</a:t>
            </a:r>
            <a:endParaRPr lang="en-US" dirty="0"/>
          </a:p>
        </p:txBody>
      </p:sp>
      <mc:AlternateContent xmlns:mc="http://schemas.openxmlformats.org/markup-compatibility/2006" xmlns:a14="http://schemas.microsoft.com/office/drawing/2010/main">
        <mc:Choice Requires="a14">
          <p:sp>
            <p:nvSpPr>
              <p:cNvPr id="37" name="TextBox 36"/>
              <p:cNvSpPr txBox="1"/>
              <p:nvPr/>
            </p:nvSpPr>
            <p:spPr>
              <a:xfrm>
                <a:off x="850797" y="4460586"/>
                <a:ext cx="3250184" cy="708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𝐶𝐿</m:t>
                      </m:r>
                      <m:r>
                        <a:rPr lang="en-US" b="0" i="1" smtClean="0">
                          <a:latin typeface="Cambria Math" charset="0"/>
                        </a:rPr>
                        <m:t>= </m:t>
                      </m:r>
                      <m:f>
                        <m:fPr>
                          <m:ctrlPr>
                            <a:rPr lang="mr-IN" b="0" i="1" smtClean="0">
                              <a:latin typeface="Cambria Math" charset="0"/>
                            </a:rPr>
                          </m:ctrlPr>
                        </m:fPr>
                        <m:num>
                          <m:r>
                            <a:rPr lang="en-US" b="0" i="1" smtClean="0">
                              <a:latin typeface="Cambria Math" charset="0"/>
                            </a:rPr>
                            <m:t>𝐷𝑜𝑠𝑒</m:t>
                          </m:r>
                        </m:num>
                        <m:den>
                          <m:r>
                            <a:rPr lang="en-US" b="0" i="1" smtClean="0">
                              <a:latin typeface="Cambria Math" charset="0"/>
                            </a:rPr>
                            <m:t>𝐴𝑈𝐶</m:t>
                          </m:r>
                        </m:den>
                      </m:f>
                      <m:r>
                        <a:rPr lang="en-US" b="0" i="1" smtClean="0">
                          <a:latin typeface="Cambria Math" charset="0"/>
                        </a:rPr>
                        <m:t>= </m:t>
                      </m:r>
                      <m:f>
                        <m:fPr>
                          <m:ctrlPr>
                            <a:rPr lang="mr-IN" b="0" i="1" smtClean="0">
                              <a:latin typeface="Cambria Math" charset="0"/>
                            </a:rPr>
                          </m:ctrlPr>
                        </m:fPr>
                        <m:num>
                          <m:r>
                            <a:rPr lang="en-US" b="0" i="1" smtClean="0">
                              <a:latin typeface="Cambria Math" charset="0"/>
                            </a:rPr>
                            <m:t>𝑚𝑔</m:t>
                          </m:r>
                        </m:num>
                        <m:den>
                          <m:f>
                            <m:fPr>
                              <m:ctrlPr>
                                <a:rPr lang="en-US" b="0" i="1" smtClean="0">
                                  <a:latin typeface="Cambria Math" charset="0"/>
                                </a:rPr>
                              </m:ctrlPr>
                            </m:fPr>
                            <m:num>
                              <m:r>
                                <a:rPr lang="en-US" b="0" i="1" smtClean="0">
                                  <a:latin typeface="Cambria Math" charset="0"/>
                                </a:rPr>
                                <m:t>𝑚𝑔</m:t>
                              </m:r>
                            </m:num>
                            <m:den>
                              <m:r>
                                <a:rPr lang="en-US" b="0" i="1" smtClean="0">
                                  <a:latin typeface="Cambria Math" charset="0"/>
                                </a:rPr>
                                <m:t>𝑚𝑙</m:t>
                              </m:r>
                            </m:den>
                          </m:f>
                          <m:r>
                            <a:rPr lang="en-US" b="0" i="1" smtClean="0">
                              <a:latin typeface="Cambria Math" charset="0"/>
                            </a:rPr>
                            <m:t> ∗</m:t>
                          </m:r>
                          <m:r>
                            <a:rPr lang="en-US" b="0" i="1" smtClean="0">
                              <a:latin typeface="Cambria Math" charset="0"/>
                            </a:rPr>
                            <m:t>𝑚𝑖𝑛</m:t>
                          </m:r>
                        </m:den>
                      </m:f>
                      <m:r>
                        <a:rPr lang="en-US" b="0" i="1" smtClean="0">
                          <a:latin typeface="Cambria Math" charset="0"/>
                        </a:rPr>
                        <m:t>=</m:t>
                      </m:r>
                      <m:f>
                        <m:fPr>
                          <m:ctrlPr>
                            <a:rPr lang="en-US" b="0" i="1" smtClean="0">
                              <a:latin typeface="Cambria Math" charset="0"/>
                            </a:rPr>
                          </m:ctrlPr>
                        </m:fPr>
                        <m:num>
                          <m:r>
                            <a:rPr lang="en-US" b="0" i="1" smtClean="0">
                              <a:latin typeface="Cambria Math" charset="0"/>
                            </a:rPr>
                            <m:t>𝑚𝑙</m:t>
                          </m:r>
                        </m:num>
                        <m:den>
                          <m:r>
                            <a:rPr lang="en-US" b="0" i="1" smtClean="0">
                              <a:latin typeface="Cambria Math" charset="0"/>
                            </a:rPr>
                            <m:t>𝑚𝑖𝑛</m:t>
                          </m:r>
                        </m:den>
                      </m:f>
                    </m:oMath>
                  </m:oMathPara>
                </a14:m>
                <a:endParaRPr lang="en-US" b="0" dirty="0" smtClean="0"/>
              </a:p>
            </p:txBody>
          </p:sp>
        </mc:Choice>
        <mc:Fallback xmlns="">
          <p:sp>
            <p:nvSpPr>
              <p:cNvPr id="37" name="TextBox 36"/>
              <p:cNvSpPr txBox="1">
                <a:spLocks noRot="1" noChangeAspect="1" noMove="1" noResize="1" noEditPoints="1" noAdjustHandles="1" noChangeArrowheads="1" noChangeShapeType="1" noTextEdit="1"/>
              </p:cNvSpPr>
              <p:nvPr/>
            </p:nvSpPr>
            <p:spPr>
              <a:xfrm>
                <a:off x="850797" y="4460586"/>
                <a:ext cx="3250184" cy="70865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398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a:t>
            </a:fld>
            <a:endParaRPr lang="en-US"/>
          </a:p>
        </p:txBody>
      </p:sp>
      <p:sp>
        <p:nvSpPr>
          <p:cNvPr id="5" name="TextBox 4"/>
          <p:cNvSpPr txBox="1"/>
          <p:nvPr/>
        </p:nvSpPr>
        <p:spPr>
          <a:xfrm>
            <a:off x="1026237" y="511629"/>
            <a:ext cx="3012363" cy="461665"/>
          </a:xfrm>
          <a:prstGeom prst="rect">
            <a:avLst/>
          </a:prstGeom>
          <a:noFill/>
        </p:spPr>
        <p:txBody>
          <a:bodyPr wrap="none" rtlCol="0">
            <a:spAutoFit/>
          </a:bodyPr>
          <a:lstStyle/>
          <a:p>
            <a:r>
              <a:rPr lang="en-US" sz="2400" dirty="0" smtClean="0"/>
              <a:t>Volume of Distribution</a:t>
            </a:r>
            <a:endParaRPr lang="en-US" sz="2400" dirty="0"/>
          </a:p>
        </p:txBody>
      </p:sp>
      <p:sp>
        <p:nvSpPr>
          <p:cNvPr id="51" name="TextBox 50"/>
          <p:cNvSpPr txBox="1"/>
          <p:nvPr/>
        </p:nvSpPr>
        <p:spPr>
          <a:xfrm>
            <a:off x="436394" y="1233041"/>
            <a:ext cx="4491324" cy="923330"/>
          </a:xfrm>
          <a:prstGeom prst="rect">
            <a:avLst/>
          </a:prstGeom>
          <a:noFill/>
        </p:spPr>
        <p:txBody>
          <a:bodyPr wrap="square" rtlCol="0">
            <a:spAutoFit/>
          </a:bodyPr>
          <a:lstStyle/>
          <a:p>
            <a:pPr marL="285750" indent="-285750">
              <a:buFont typeface="Arial" charset="0"/>
              <a:buChar char="•"/>
            </a:pPr>
            <a:r>
              <a:rPr lang="en-US" dirty="0" smtClean="0"/>
              <a:t>The volume of distribution is a measure for the distribution of a molecule into the different parts (tissues) of the body.</a:t>
            </a:r>
            <a:endParaRPr lang="en-US" dirty="0"/>
          </a:p>
        </p:txBody>
      </p:sp>
      <mc:AlternateContent xmlns:mc="http://schemas.openxmlformats.org/markup-compatibility/2006" xmlns:a14="http://schemas.microsoft.com/office/drawing/2010/main">
        <mc:Choice Requires="a14">
          <p:sp>
            <p:nvSpPr>
              <p:cNvPr id="52" name="TextBox 51"/>
              <p:cNvSpPr txBox="1"/>
              <p:nvPr/>
            </p:nvSpPr>
            <p:spPr>
              <a:xfrm>
                <a:off x="410760" y="2303409"/>
                <a:ext cx="4059445"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𝑉</m:t>
                      </m:r>
                      <m:r>
                        <a:rPr lang="en-US" b="0" i="1" smtClean="0">
                          <a:latin typeface="Cambria Math" charset="0"/>
                        </a:rPr>
                        <m:t>=</m:t>
                      </m:r>
                      <m:f>
                        <m:fPr>
                          <m:ctrlPr>
                            <a:rPr lang="mr-IN" b="0" i="1" smtClean="0">
                              <a:latin typeface="Cambria Math" charset="0"/>
                            </a:rPr>
                          </m:ctrlPr>
                        </m:fPr>
                        <m:num>
                          <m:r>
                            <a:rPr lang="en-US" b="0" i="1" smtClean="0">
                              <a:latin typeface="Cambria Math" charset="0"/>
                            </a:rPr>
                            <m:t>𝑡𝑜𝑡𝑎𝑙</m:t>
                          </m:r>
                          <m:r>
                            <a:rPr lang="en-US" b="0" i="1" smtClean="0">
                              <a:latin typeface="Cambria Math" charset="0"/>
                            </a:rPr>
                            <m:t> </m:t>
                          </m:r>
                          <m:r>
                            <a:rPr lang="en-US" b="0" i="1" smtClean="0">
                              <a:latin typeface="Cambria Math" charset="0"/>
                            </a:rPr>
                            <m:t>𝑎𝑚𝑜𝑢𝑛𝑡</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𝑑𝑟𝑢𝑔</m:t>
                          </m:r>
                          <m:r>
                            <a:rPr lang="en-US" b="0" i="1" smtClean="0">
                              <a:latin typeface="Cambria Math" charset="0"/>
                            </a:rPr>
                            <m:t> </m:t>
                          </m:r>
                          <m:r>
                            <a:rPr lang="en-US" b="0" i="1" smtClean="0">
                              <a:latin typeface="Cambria Math" charset="0"/>
                            </a:rPr>
                            <m:t>𝑖𝑛</m:t>
                          </m:r>
                          <m:r>
                            <a:rPr lang="en-US" b="0" i="1" smtClean="0">
                              <a:latin typeface="Cambria Math" charset="0"/>
                            </a:rPr>
                            <m:t> </m:t>
                          </m:r>
                          <m:r>
                            <a:rPr lang="en-US" b="0" i="1" smtClean="0">
                              <a:latin typeface="Cambria Math" charset="0"/>
                            </a:rPr>
                            <m:t>𝑡h𝑒</m:t>
                          </m:r>
                          <m:r>
                            <a:rPr lang="en-US" b="0" i="1" smtClean="0">
                              <a:latin typeface="Cambria Math" charset="0"/>
                            </a:rPr>
                            <m:t> </m:t>
                          </m:r>
                          <m:r>
                            <a:rPr lang="en-US" b="0" i="1" smtClean="0">
                              <a:latin typeface="Cambria Math" charset="0"/>
                            </a:rPr>
                            <m:t>𝑏𝑜𝑑𝑦</m:t>
                          </m:r>
                        </m:num>
                        <m:den>
                          <m:r>
                            <a:rPr lang="en-US" b="0" i="1" smtClean="0">
                              <a:latin typeface="Cambria Math" charset="0"/>
                            </a:rPr>
                            <m:t>𝑝𝑙𝑎𝑠𝑚𝑎</m:t>
                          </m:r>
                          <m:r>
                            <a:rPr lang="en-US" b="0" i="1" smtClean="0">
                              <a:latin typeface="Cambria Math" charset="0"/>
                            </a:rPr>
                            <m:t> </m:t>
                          </m:r>
                          <m:r>
                            <a:rPr lang="en-US" b="0" i="1" smtClean="0">
                              <a:latin typeface="Cambria Math" charset="0"/>
                            </a:rPr>
                            <m:t>𝑐𝑜𝑛𝑐𝑒𝑛𝑡𝑟𝑎𝑡𝑖𝑜𝑛</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𝑡h𝑒</m:t>
                          </m:r>
                          <m:r>
                            <a:rPr lang="en-US" b="0" i="1" smtClean="0">
                              <a:latin typeface="Cambria Math" charset="0"/>
                            </a:rPr>
                            <m:t> </m:t>
                          </m:r>
                          <m:r>
                            <a:rPr lang="en-US" b="0" i="1" smtClean="0">
                              <a:latin typeface="Cambria Math" charset="0"/>
                            </a:rPr>
                            <m:t>𝑑𝑟𝑢𝑔</m:t>
                          </m:r>
                        </m:den>
                      </m:f>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410760" y="2303409"/>
                <a:ext cx="4059445" cy="575157"/>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628807" y="3888521"/>
                <a:ext cx="2218492"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𝑉</m:t>
                      </m:r>
                      <m:r>
                        <a:rPr lang="en-US" b="0" i="1" smtClean="0">
                          <a:latin typeface="Cambria Math" charset="0"/>
                        </a:rPr>
                        <m:t>=</m:t>
                      </m:r>
                      <m:f>
                        <m:fPr>
                          <m:ctrlPr>
                            <a:rPr lang="mr-IN" b="0" i="1" smtClean="0">
                              <a:latin typeface="Cambria Math" charset="0"/>
                            </a:rPr>
                          </m:ctrlPr>
                        </m:fPr>
                        <m:num>
                          <m:r>
                            <a:rPr lang="en-US" b="0" i="1" smtClean="0">
                              <a:latin typeface="Cambria Math" charset="0"/>
                            </a:rPr>
                            <m:t>10</m:t>
                          </m:r>
                          <m:r>
                            <a:rPr lang="en-US" b="0" i="1" smtClean="0">
                              <a:latin typeface="Cambria Math" charset="0"/>
                            </a:rPr>
                            <m:t>𝑚𝑔</m:t>
                          </m:r>
                        </m:num>
                        <m:den>
                          <m:r>
                            <a:rPr lang="en-US" b="0" i="1" smtClean="0">
                              <a:latin typeface="Cambria Math" charset="0"/>
                            </a:rPr>
                            <m:t>10</m:t>
                          </m:r>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𝑔</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den>
                      </m:f>
                      <m:r>
                        <a:rPr lang="en-US" b="0" i="1" smtClean="0">
                          <a:latin typeface="Cambria Math" charset="0"/>
                        </a:rPr>
                        <m:t>=1000</m:t>
                      </m:r>
                      <m:r>
                        <a:rPr lang="en-US" b="0" i="1" smtClean="0">
                          <a:latin typeface="Cambria Math" charset="0"/>
                        </a:rPr>
                        <m:t>𝐿</m:t>
                      </m:r>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5628807" y="3888521"/>
                <a:ext cx="2218492" cy="56900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8153400" y="3874657"/>
                <a:ext cx="407092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𝑑</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𝑉</m:t>
                          </m:r>
                        </m:num>
                        <m:den>
                          <m:r>
                            <a:rPr lang="en-US" b="0" i="1" smtClean="0">
                              <a:latin typeface="Cambria Math" charset="0"/>
                            </a:rPr>
                            <m:t>𝑏𝑜𝑑𝑦</m:t>
                          </m:r>
                          <m:r>
                            <a:rPr lang="en-US" b="0" i="1" smtClean="0">
                              <a:latin typeface="Cambria Math" charset="0"/>
                            </a:rPr>
                            <m:t> </m:t>
                          </m:r>
                          <m:r>
                            <a:rPr lang="en-US" b="0" i="1" smtClean="0">
                              <a:latin typeface="Cambria Math" charset="0"/>
                            </a:rPr>
                            <m:t>𝑤𝑒𝑖𝑔h𝑡</m:t>
                          </m:r>
                        </m:den>
                      </m:f>
                      <m:r>
                        <a:rPr lang="en-US" b="0" i="1" smtClean="0">
                          <a:latin typeface="Cambria Math" charset="0"/>
                        </a:rPr>
                        <m:t>=</m:t>
                      </m:r>
                      <m:f>
                        <m:fPr>
                          <m:ctrlPr>
                            <a:rPr lang="mr-IN" b="0" i="1" smtClean="0">
                              <a:latin typeface="Cambria Math" charset="0"/>
                            </a:rPr>
                          </m:ctrlPr>
                        </m:fPr>
                        <m:num>
                          <m:r>
                            <a:rPr lang="en-US" b="0" i="1" smtClean="0">
                              <a:latin typeface="Cambria Math" charset="0"/>
                            </a:rPr>
                            <m:t>1000</m:t>
                          </m:r>
                          <m:r>
                            <a:rPr lang="en-US" b="0" i="1" smtClean="0">
                              <a:latin typeface="Cambria Math" charset="0"/>
                            </a:rPr>
                            <m:t>𝐿</m:t>
                          </m:r>
                        </m:num>
                        <m:den>
                          <m:r>
                            <a:rPr lang="en-US" b="0" i="1" smtClean="0">
                              <a:latin typeface="Cambria Math" charset="0"/>
                            </a:rPr>
                            <m:t>70</m:t>
                          </m:r>
                          <m:r>
                            <a:rPr lang="en-US" b="0" i="1" smtClean="0">
                              <a:latin typeface="Cambria Math" charset="0"/>
                            </a:rPr>
                            <m:t>𝑘𝑔</m:t>
                          </m:r>
                        </m:den>
                      </m:f>
                      <m:r>
                        <a:rPr lang="en-US" b="0" i="1" smtClean="0">
                          <a:latin typeface="Cambria Math" charset="0"/>
                        </a:rPr>
                        <m:t>=14.3</m:t>
                      </m:r>
                      <m:r>
                        <a:rPr lang="en-US" b="0" i="1" smtClean="0">
                          <a:latin typeface="Cambria Math" charset="0"/>
                        </a:rPr>
                        <m:t>𝐿</m:t>
                      </m:r>
                      <m:r>
                        <a:rPr lang="en-US" b="0" i="1" smtClean="0">
                          <a:latin typeface="Cambria Math" charset="0"/>
                        </a:rPr>
                        <m:t>/</m:t>
                      </m:r>
                      <m:r>
                        <a:rPr lang="en-US" b="0" i="1" smtClean="0">
                          <a:latin typeface="Cambria Math" charset="0"/>
                        </a:rPr>
                        <m:t>𝑘𝑔</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8153400" y="3874657"/>
                <a:ext cx="4070923" cy="5690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5594614" y="4629836"/>
                <a:ext cx="226658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𝑉</m:t>
                      </m:r>
                      <m:r>
                        <a:rPr lang="en-US" b="0" i="1" smtClean="0">
                          <a:latin typeface="Cambria Math" charset="0"/>
                        </a:rPr>
                        <m:t>=</m:t>
                      </m:r>
                      <m:f>
                        <m:fPr>
                          <m:ctrlPr>
                            <a:rPr lang="mr-IN" b="0" i="1" smtClean="0">
                              <a:latin typeface="Cambria Math" charset="0"/>
                            </a:rPr>
                          </m:ctrlPr>
                        </m:fPr>
                        <m:num>
                          <m:r>
                            <a:rPr lang="en-US" b="0" i="1" smtClean="0">
                              <a:latin typeface="Cambria Math" charset="0"/>
                            </a:rPr>
                            <m:t>10</m:t>
                          </m:r>
                          <m:r>
                            <a:rPr lang="en-US" b="0" i="1" smtClean="0">
                              <a:latin typeface="Cambria Math" charset="0"/>
                            </a:rPr>
                            <m:t>𝑚𝑔</m:t>
                          </m:r>
                        </m:num>
                        <m:den>
                          <m:r>
                            <a:rPr lang="en-US" b="0" i="1" smtClean="0">
                              <a:latin typeface="Cambria Math" charset="0"/>
                            </a:rPr>
                            <m:t>300</m:t>
                          </m:r>
                          <m:r>
                            <a:rPr lang="en-US"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𝑔</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𝐿</m:t>
                          </m:r>
                        </m:den>
                      </m:f>
                      <m:r>
                        <a:rPr lang="en-US" b="0" i="1" smtClean="0">
                          <a:latin typeface="Cambria Math" charset="0"/>
                        </a:rPr>
                        <m:t>=33.3</m:t>
                      </m:r>
                      <m:r>
                        <a:rPr lang="en-US" b="0" i="1" smtClean="0">
                          <a:latin typeface="Cambria Math" charset="0"/>
                        </a:rPr>
                        <m:t>𝐿</m:t>
                      </m:r>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5594614" y="4629836"/>
                <a:ext cx="2266583" cy="569002"/>
              </a:xfrm>
              <a:prstGeom prst="rect">
                <a:avLst/>
              </a:prstGeom>
              <a:blipFill rotWithShape="0">
                <a:blip r:embed="rId5"/>
                <a:stretch>
                  <a:fillRect/>
                </a:stretch>
              </a:blipFill>
            </p:spPr>
            <p:txBody>
              <a:bodyPr/>
              <a:lstStyle/>
              <a:p>
                <a:r>
                  <a:rPr lang="en-US">
                    <a:noFill/>
                  </a:rPr>
                  <a:t> </a:t>
                </a:r>
              </a:p>
            </p:txBody>
          </p:sp>
        </mc:Fallback>
      </mc:AlternateContent>
      <p:grpSp>
        <p:nvGrpSpPr>
          <p:cNvPr id="101" name="Group 100"/>
          <p:cNvGrpSpPr/>
          <p:nvPr/>
        </p:nvGrpSpPr>
        <p:grpSpPr>
          <a:xfrm>
            <a:off x="7714237" y="973294"/>
            <a:ext cx="2267963" cy="2742914"/>
            <a:chOff x="5145910" y="2194355"/>
            <a:chExt cx="2763397" cy="3342100"/>
          </a:xfrm>
        </p:grpSpPr>
        <p:grpSp>
          <p:nvGrpSpPr>
            <p:cNvPr id="59" name="Group 58"/>
            <p:cNvGrpSpPr/>
            <p:nvPr/>
          </p:nvGrpSpPr>
          <p:grpSpPr>
            <a:xfrm>
              <a:off x="5194089" y="3059747"/>
              <a:ext cx="2667400" cy="2476708"/>
              <a:chOff x="6334355" y="3461372"/>
              <a:chExt cx="2667400" cy="2476708"/>
            </a:xfrm>
          </p:grpSpPr>
          <p:sp>
            <p:nvSpPr>
              <p:cNvPr id="96" name="Trapezoid 95"/>
              <p:cNvSpPr/>
              <p:nvPr/>
            </p:nvSpPr>
            <p:spPr>
              <a:xfrm flipV="1">
                <a:off x="6334838" y="3765625"/>
                <a:ext cx="2666917" cy="2172455"/>
              </a:xfrm>
              <a:prstGeom prst="trapezoid">
                <a:avLst>
                  <a:gd name="adj" fmla="val 17538"/>
                </a:avLst>
              </a:prstGeom>
              <a:gradFill>
                <a:gsLst>
                  <a:gs pos="31000">
                    <a:srgbClr val="825327"/>
                  </a:gs>
                  <a:gs pos="12000">
                    <a:srgbClr val="7B4B1D"/>
                  </a:gs>
                  <a:gs pos="24000">
                    <a:srgbClr val="724111"/>
                  </a:gs>
                  <a:gs pos="77000">
                    <a:srgbClr val="9E724E"/>
                  </a:gs>
                  <a:gs pos="0">
                    <a:srgbClr val="D6B19C"/>
                  </a:gs>
                  <a:gs pos="49000">
                    <a:srgbClr val="AE8565"/>
                  </a:gs>
                  <a:gs pos="59000">
                    <a:srgbClr val="79491B"/>
                  </a:gs>
                  <a:gs pos="88000">
                    <a:srgbClr val="754314"/>
                  </a:gs>
                  <a:gs pos="100000">
                    <a:srgbClr val="663300"/>
                  </a:gs>
                </a:gsLst>
                <a:lin ang="10800000" scaled="0"/>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334355" y="3461372"/>
                <a:ext cx="2666917" cy="603320"/>
              </a:xfrm>
              <a:prstGeom prst="ellipse">
                <a:avLst/>
              </a:prstGeom>
              <a:gradFill>
                <a:gsLst>
                  <a:gs pos="31000">
                    <a:srgbClr val="825327"/>
                  </a:gs>
                  <a:gs pos="12000">
                    <a:srgbClr val="7B4B1D"/>
                  </a:gs>
                  <a:gs pos="24000">
                    <a:srgbClr val="724111"/>
                  </a:gs>
                  <a:gs pos="77000">
                    <a:srgbClr val="9E724E"/>
                  </a:gs>
                  <a:gs pos="0">
                    <a:srgbClr val="D6B19C"/>
                  </a:gs>
                  <a:gs pos="49000">
                    <a:srgbClr val="AE8565"/>
                  </a:gs>
                  <a:gs pos="59000">
                    <a:srgbClr val="79491B"/>
                  </a:gs>
                  <a:gs pos="88000">
                    <a:srgbClr val="754314"/>
                  </a:gs>
                  <a:gs pos="100000">
                    <a:srgbClr val="663300"/>
                  </a:gs>
                </a:gsLst>
                <a:lin ang="10800000" scaled="0"/>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p:cNvSpPr/>
              <p:nvPr/>
            </p:nvSpPr>
            <p:spPr>
              <a:xfrm flipV="1">
                <a:off x="6590154" y="4860992"/>
                <a:ext cx="2159852" cy="549208"/>
              </a:xfrm>
              <a:prstGeom prst="arc">
                <a:avLst>
                  <a:gd name="adj1" fmla="val 10785135"/>
                  <a:gd name="adj2"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flipV="1">
                <a:off x="6465240" y="4182592"/>
                <a:ext cx="2409680" cy="543770"/>
              </a:xfrm>
              <a:prstGeom prst="arc">
                <a:avLst>
                  <a:gd name="adj1" fmla="val 10785135"/>
                  <a:gd name="adj2"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flipV="1">
                <a:off x="6335320" y="3498754"/>
                <a:ext cx="2665952" cy="549208"/>
              </a:xfrm>
              <a:prstGeom prst="arc">
                <a:avLst>
                  <a:gd name="adj1" fmla="val 10785135"/>
                  <a:gd name="adj2" fmla="val 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p:cNvGrpSpPr/>
            <p:nvPr/>
          </p:nvGrpSpPr>
          <p:grpSpPr>
            <a:xfrm>
              <a:off x="6326827" y="2194355"/>
              <a:ext cx="904456" cy="1205926"/>
              <a:chOff x="8549044" y="1923144"/>
              <a:chExt cx="904456" cy="1205926"/>
            </a:xfrm>
          </p:grpSpPr>
          <p:grpSp>
            <p:nvGrpSpPr>
              <p:cNvPr id="88" name="Group 87"/>
              <p:cNvGrpSpPr/>
              <p:nvPr/>
            </p:nvGrpSpPr>
            <p:grpSpPr>
              <a:xfrm>
                <a:off x="8549044" y="1923144"/>
                <a:ext cx="904456" cy="664934"/>
                <a:chOff x="8010944" y="567456"/>
                <a:chExt cx="904456" cy="664934"/>
              </a:xfrm>
            </p:grpSpPr>
            <p:sp>
              <p:nvSpPr>
                <p:cNvPr id="90" name="L-Shape 89"/>
                <p:cNvSpPr/>
                <p:nvPr/>
              </p:nvSpPr>
              <p:spPr>
                <a:xfrm flipV="1">
                  <a:off x="8109940" y="891354"/>
                  <a:ext cx="772720" cy="341036"/>
                </a:xfrm>
                <a:prstGeom prst="corne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Magnetic Disk 112"/>
                <p:cNvSpPr/>
                <p:nvPr/>
              </p:nvSpPr>
              <p:spPr>
                <a:xfrm>
                  <a:off x="8398207" y="819886"/>
                  <a:ext cx="228600" cy="71468"/>
                </a:xfrm>
                <a:prstGeom prst="flowChartMagneticDisk">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flipV="1">
                  <a:off x="8512507" y="567456"/>
                  <a:ext cx="0" cy="2524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8915400" y="766984"/>
                  <a:ext cx="0" cy="41060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8195735" y="1034410"/>
                  <a:ext cx="0" cy="3695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8515992" y="472659"/>
                  <a:ext cx="0" cy="369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Teardrop 88"/>
              <p:cNvSpPr/>
              <p:nvPr/>
            </p:nvSpPr>
            <p:spPr>
              <a:xfrm rot="19015631">
                <a:off x="8582738" y="2808319"/>
                <a:ext cx="308499" cy="320751"/>
              </a:xfrm>
              <a:prstGeom prst="teardrop">
                <a:avLst>
                  <a:gd name="adj" fmla="val 161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Block Arc 60"/>
            <p:cNvSpPr/>
            <p:nvPr/>
          </p:nvSpPr>
          <p:spPr>
            <a:xfrm rot="928011">
              <a:off x="7585048" y="2760702"/>
              <a:ext cx="324259" cy="1026509"/>
            </a:xfrm>
            <a:prstGeom prst="blockArc">
              <a:avLst>
                <a:gd name="adj1" fmla="val 11525037"/>
                <a:gd name="adj2" fmla="val 1033538"/>
                <a:gd name="adj3" fmla="val 19018"/>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Block Arc 61"/>
            <p:cNvSpPr/>
            <p:nvPr/>
          </p:nvSpPr>
          <p:spPr>
            <a:xfrm rot="20951578" flipH="1">
              <a:off x="5145910" y="2777805"/>
              <a:ext cx="324259" cy="1026509"/>
            </a:xfrm>
            <a:prstGeom prst="blockArc">
              <a:avLst>
                <a:gd name="adj1" fmla="val 12214256"/>
                <a:gd name="adj2" fmla="val 1593280"/>
                <a:gd name="adj3" fmla="val 17536"/>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5823327" y="3795125"/>
              <a:ext cx="1408438" cy="338554"/>
            </a:xfrm>
            <a:prstGeom prst="rect">
              <a:avLst/>
            </a:prstGeom>
          </p:spPr>
          <p:txBody>
            <a:bodyPr wrap="square">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a:t>
              </a:r>
              <a:r>
                <a:rPr lang="en-US" sz="1600" b="1" dirty="0" smtClean="0">
                  <a:solidFill>
                    <a:schemeClr val="bg1"/>
                  </a:solidFill>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mg/L</a:t>
              </a:r>
            </a:p>
          </p:txBody>
        </p:sp>
        <p:sp>
          <p:nvSpPr>
            <p:cNvPr id="65" name="Rectangle 64"/>
            <p:cNvSpPr/>
            <p:nvPr/>
          </p:nvSpPr>
          <p:spPr>
            <a:xfrm>
              <a:off x="7204053" y="2212238"/>
              <a:ext cx="685800" cy="307776"/>
            </a:xfrm>
            <a:prstGeom prst="rect">
              <a:avLst/>
            </a:prstGeom>
          </p:spPr>
          <p:txBody>
            <a:bodyPr wrap="square">
              <a:spAutoFit/>
            </a:bodyPr>
            <a:lstStyle/>
            <a:p>
              <a:pPr algn="ctr"/>
              <a:r>
                <a:rPr lang="en-US" sz="1400" b="1" dirty="0" smtClean="0">
                  <a:latin typeface="Times New Roman" panose="02020603050405020304" pitchFamily="18" charset="0"/>
                  <a:cs typeface="Times New Roman" panose="02020603050405020304" pitchFamily="18" charset="0"/>
                </a:rPr>
                <a:t>10 mg</a:t>
              </a:r>
              <a:endParaRPr lang="en-US" sz="1400"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2" name="TextBox 101"/>
              <p:cNvSpPr txBox="1"/>
              <p:nvPr/>
            </p:nvSpPr>
            <p:spPr>
              <a:xfrm>
                <a:off x="8153400" y="4636068"/>
                <a:ext cx="2398990"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𝑑</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33.3</m:t>
                          </m:r>
                          <m:r>
                            <a:rPr lang="en-US" b="0" i="1" smtClean="0">
                              <a:latin typeface="Cambria Math" charset="0"/>
                            </a:rPr>
                            <m:t>𝐿</m:t>
                          </m:r>
                        </m:num>
                        <m:den>
                          <m:r>
                            <a:rPr lang="en-US" b="0" i="1" smtClean="0">
                              <a:latin typeface="Cambria Math" charset="0"/>
                            </a:rPr>
                            <m:t>70</m:t>
                          </m:r>
                          <m:r>
                            <a:rPr lang="en-US" b="0" i="1" smtClean="0">
                              <a:latin typeface="Cambria Math" charset="0"/>
                            </a:rPr>
                            <m:t>𝑘𝑔</m:t>
                          </m:r>
                        </m:den>
                      </m:f>
                      <m:r>
                        <a:rPr lang="en-US" b="0" i="1" smtClean="0">
                          <a:latin typeface="Cambria Math" charset="0"/>
                        </a:rPr>
                        <m:t>=0.48</m:t>
                      </m:r>
                      <m:r>
                        <a:rPr lang="en-US" b="0" i="1" smtClean="0">
                          <a:latin typeface="Cambria Math" charset="0"/>
                        </a:rPr>
                        <m:t>𝐿</m:t>
                      </m:r>
                      <m:r>
                        <a:rPr lang="en-US" b="0" i="1" smtClean="0">
                          <a:latin typeface="Cambria Math" charset="0"/>
                        </a:rPr>
                        <m:t>/</m:t>
                      </m:r>
                      <m:r>
                        <a:rPr lang="en-US" b="0" i="1" smtClean="0">
                          <a:latin typeface="Cambria Math" charset="0"/>
                        </a:rPr>
                        <m:t>𝑘𝑔</m:t>
                      </m:r>
                    </m:oMath>
                  </m:oMathPara>
                </a14:m>
                <a:endParaRPr lang="en-US" dirty="0"/>
              </a:p>
            </p:txBody>
          </p:sp>
        </mc:Choice>
        <mc:Fallback xmlns="">
          <p:sp>
            <p:nvSpPr>
              <p:cNvPr id="102" name="TextBox 101"/>
              <p:cNvSpPr txBox="1">
                <a:spLocks noRot="1" noChangeAspect="1" noMove="1" noResize="1" noEditPoints="1" noAdjustHandles="1" noChangeArrowheads="1" noChangeShapeType="1" noTextEdit="1"/>
              </p:cNvSpPr>
              <p:nvPr/>
            </p:nvSpPr>
            <p:spPr>
              <a:xfrm>
                <a:off x="8153400" y="4636068"/>
                <a:ext cx="2398990" cy="569002"/>
              </a:xfrm>
              <a:prstGeom prst="rect">
                <a:avLst/>
              </a:prstGeom>
              <a:blipFill rotWithShape="0">
                <a:blip r:embed="rId6"/>
                <a:stretch>
                  <a:fillRect/>
                </a:stretch>
              </a:blipFill>
            </p:spPr>
            <p:txBody>
              <a:bodyPr/>
              <a:lstStyle/>
              <a:p>
                <a:r>
                  <a:rPr lang="en-US">
                    <a:noFill/>
                  </a:rPr>
                  <a:t> </a:t>
                </a:r>
              </a:p>
            </p:txBody>
          </p:sp>
        </mc:Fallback>
      </mc:AlternateContent>
      <p:sp>
        <p:nvSpPr>
          <p:cNvPr id="103" name="TextBox 102"/>
          <p:cNvSpPr txBox="1"/>
          <p:nvPr/>
        </p:nvSpPr>
        <p:spPr>
          <a:xfrm>
            <a:off x="410760" y="3333030"/>
            <a:ext cx="4491324" cy="923330"/>
          </a:xfrm>
          <a:prstGeom prst="rect">
            <a:avLst/>
          </a:prstGeom>
          <a:noFill/>
        </p:spPr>
        <p:txBody>
          <a:bodyPr wrap="square" rtlCol="0">
            <a:spAutoFit/>
          </a:bodyPr>
          <a:lstStyle/>
          <a:p>
            <a:pPr marL="285750" indent="-285750">
              <a:buFont typeface="Arial" charset="0"/>
              <a:buChar char="•"/>
            </a:pPr>
            <a:r>
              <a:rPr lang="en-US" dirty="0" smtClean="0"/>
              <a:t>It is a proportionality factor between the administered dose and the concentration of drug measured in plasma.</a:t>
            </a:r>
            <a:endParaRPr lang="en-US" dirty="0"/>
          </a:p>
        </p:txBody>
      </p:sp>
      <mc:AlternateContent xmlns:mc="http://schemas.openxmlformats.org/markup-compatibility/2006" xmlns:a14="http://schemas.microsoft.com/office/drawing/2010/main">
        <mc:Choice Requires="a14">
          <p:sp>
            <p:nvSpPr>
              <p:cNvPr id="104" name="TextBox 103"/>
              <p:cNvSpPr txBox="1"/>
              <p:nvPr/>
            </p:nvSpPr>
            <p:spPr>
              <a:xfrm>
                <a:off x="490513" y="4629836"/>
                <a:ext cx="10714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m:t>
                      </m:r>
                      <m:r>
                        <a:rPr lang="en-US" b="0" i="1" smtClean="0">
                          <a:latin typeface="Cambria Math" charset="0"/>
                        </a:rPr>
                        <m:t>=</m:t>
                      </m:r>
                      <m:r>
                        <a:rPr lang="en-US" b="0" i="1" smtClean="0">
                          <a:latin typeface="Cambria Math" charset="0"/>
                        </a:rPr>
                        <m:t>𝑉</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𝐶</m:t>
                      </m:r>
                    </m:oMath>
                  </m:oMathPara>
                </a14:m>
                <a:endParaRPr lang="en-US" dirty="0"/>
              </a:p>
            </p:txBody>
          </p:sp>
        </mc:Choice>
        <mc:Fallback xmlns="">
          <p:sp>
            <p:nvSpPr>
              <p:cNvPr id="104" name="TextBox 103"/>
              <p:cNvSpPr txBox="1">
                <a:spLocks noRot="1" noChangeAspect="1" noMove="1" noResize="1" noEditPoints="1" noAdjustHandles="1" noChangeArrowheads="1" noChangeShapeType="1" noTextEdit="1"/>
              </p:cNvSpPr>
              <p:nvPr/>
            </p:nvSpPr>
            <p:spPr>
              <a:xfrm>
                <a:off x="490513" y="4629836"/>
                <a:ext cx="1071447" cy="276999"/>
              </a:xfrm>
              <a:prstGeom prst="rect">
                <a:avLst/>
              </a:prstGeom>
              <a:blipFill rotWithShape="0">
                <a:blip r:embed="rId7"/>
                <a:stretch>
                  <a:fillRect l="-4545" r="-3977" b="-8696"/>
                </a:stretch>
              </a:blipFill>
            </p:spPr>
            <p:txBody>
              <a:bodyPr/>
              <a:lstStyle/>
              <a:p>
                <a:r>
                  <a:rPr lang="en-US">
                    <a:noFill/>
                  </a:rPr>
                  <a:t> </a:t>
                </a:r>
              </a:p>
            </p:txBody>
          </p:sp>
        </mc:Fallback>
      </mc:AlternateContent>
    </p:spTree>
    <p:extLst>
      <p:ext uri="{BB962C8B-B14F-4D97-AF65-F5344CB8AC3E}">
        <p14:creationId xmlns:p14="http://schemas.microsoft.com/office/powerpoint/2010/main" val="9343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102" grpId="0"/>
      <p:bldP spid="103" grpId="0"/>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6</a:t>
            </a:fld>
            <a:endParaRPr lang="en-US"/>
          </a:p>
        </p:txBody>
      </p:sp>
      <p:sp>
        <p:nvSpPr>
          <p:cNvPr id="5" name="TextBox 4"/>
          <p:cNvSpPr txBox="1"/>
          <p:nvPr/>
        </p:nvSpPr>
        <p:spPr>
          <a:xfrm>
            <a:off x="1026237" y="511629"/>
            <a:ext cx="3012363" cy="461665"/>
          </a:xfrm>
          <a:prstGeom prst="rect">
            <a:avLst/>
          </a:prstGeom>
          <a:noFill/>
        </p:spPr>
        <p:txBody>
          <a:bodyPr wrap="none" rtlCol="0">
            <a:spAutoFit/>
          </a:bodyPr>
          <a:lstStyle/>
          <a:p>
            <a:r>
              <a:rPr lang="en-US" sz="2400" dirty="0" smtClean="0"/>
              <a:t>Volume of Distribution</a:t>
            </a:r>
            <a:endParaRPr lang="en-US" sz="2400" dirty="0"/>
          </a:p>
        </p:txBody>
      </p:sp>
      <p:sp>
        <p:nvSpPr>
          <p:cNvPr id="6" name="TextBox 5"/>
          <p:cNvSpPr txBox="1"/>
          <p:nvPr/>
        </p:nvSpPr>
        <p:spPr>
          <a:xfrm>
            <a:off x="838200" y="1470454"/>
            <a:ext cx="10925432" cy="1200329"/>
          </a:xfrm>
          <a:prstGeom prst="rect">
            <a:avLst/>
          </a:prstGeom>
          <a:noFill/>
        </p:spPr>
        <p:txBody>
          <a:bodyPr wrap="square" rtlCol="0">
            <a:spAutoFit/>
          </a:bodyPr>
          <a:lstStyle/>
          <a:p>
            <a:pPr marL="285750" indent="-285750">
              <a:buFont typeface="Arial" charset="0"/>
              <a:buChar char="•"/>
            </a:pPr>
            <a:r>
              <a:rPr lang="en-US" dirty="0" smtClean="0"/>
              <a:t>Compounds with a low volume of distribution are primarily confined to the plasma. This is the case for compounds which are </a:t>
            </a:r>
          </a:p>
          <a:p>
            <a:pPr marL="742950" lvl="1" indent="-285750">
              <a:buFont typeface="Arial" charset="0"/>
              <a:buChar char="•"/>
            </a:pPr>
            <a:r>
              <a:rPr lang="en-US" dirty="0"/>
              <a:t>h</a:t>
            </a:r>
            <a:r>
              <a:rPr lang="en-US" dirty="0" smtClean="0"/>
              <a:t>ydrophilic</a:t>
            </a:r>
          </a:p>
          <a:p>
            <a:pPr marL="742950" lvl="1" indent="-285750">
              <a:buFont typeface="Arial" charset="0"/>
              <a:buChar char="•"/>
            </a:pPr>
            <a:r>
              <a:rPr lang="en-US" dirty="0"/>
              <a:t>o</a:t>
            </a:r>
            <a:r>
              <a:rPr lang="en-US" dirty="0" smtClean="0"/>
              <a:t>r highly bound to plasma proteins</a:t>
            </a:r>
          </a:p>
        </p:txBody>
      </p:sp>
      <p:pic>
        <p:nvPicPr>
          <p:cNvPr id="10" name="Picture 9"/>
          <p:cNvPicPr>
            <a:picLocks noChangeAspect="1"/>
          </p:cNvPicPr>
          <p:nvPr/>
        </p:nvPicPr>
        <p:blipFill>
          <a:blip r:embed="rId2"/>
          <a:stretch>
            <a:fillRect/>
          </a:stretch>
        </p:blipFill>
        <p:spPr>
          <a:xfrm>
            <a:off x="1026237" y="3001332"/>
            <a:ext cx="4143819" cy="2384854"/>
          </a:xfrm>
          <a:prstGeom prst="rect">
            <a:avLst/>
          </a:prstGeom>
        </p:spPr>
      </p:pic>
      <p:sp>
        <p:nvSpPr>
          <p:cNvPr id="11" name="TextBox 10"/>
          <p:cNvSpPr txBox="1"/>
          <p:nvPr/>
        </p:nvSpPr>
        <p:spPr>
          <a:xfrm>
            <a:off x="579450" y="5386186"/>
            <a:ext cx="4249240" cy="369332"/>
          </a:xfrm>
          <a:prstGeom prst="rect">
            <a:avLst/>
          </a:prstGeom>
          <a:noFill/>
        </p:spPr>
        <p:txBody>
          <a:bodyPr wrap="none" rtlCol="0">
            <a:spAutoFit/>
          </a:bodyPr>
          <a:lstStyle/>
          <a:p>
            <a:r>
              <a:rPr lang="en-US" dirty="0" smtClean="0"/>
              <a:t>Rivaroxaban</a:t>
            </a:r>
            <a:r>
              <a:rPr lang="en-US" smtClean="0"/>
              <a:t>, Anti-coagulant, </a:t>
            </a:r>
            <a:r>
              <a:rPr lang="en-US" dirty="0" err="1" smtClean="0"/>
              <a:t>Vd</a:t>
            </a:r>
            <a:r>
              <a:rPr lang="en-US" dirty="0" smtClean="0"/>
              <a:t> = 0.62 L/kg</a:t>
            </a:r>
            <a:endParaRPr lang="en-US" dirty="0"/>
          </a:p>
        </p:txBody>
      </p:sp>
      <p:pic>
        <p:nvPicPr>
          <p:cNvPr id="12" name="Picture 11"/>
          <p:cNvPicPr>
            <a:picLocks noChangeAspect="1"/>
          </p:cNvPicPr>
          <p:nvPr/>
        </p:nvPicPr>
        <p:blipFill>
          <a:blip r:embed="rId3"/>
          <a:stretch>
            <a:fillRect/>
          </a:stretch>
        </p:blipFill>
        <p:spPr>
          <a:xfrm>
            <a:off x="7760338" y="2451435"/>
            <a:ext cx="2221862" cy="1640359"/>
          </a:xfrm>
          <a:prstGeom prst="rect">
            <a:avLst/>
          </a:prstGeom>
        </p:spPr>
      </p:pic>
      <p:sp>
        <p:nvSpPr>
          <p:cNvPr id="13" name="TextBox 12"/>
          <p:cNvSpPr txBox="1"/>
          <p:nvPr/>
        </p:nvSpPr>
        <p:spPr>
          <a:xfrm>
            <a:off x="6878383" y="4369460"/>
            <a:ext cx="3985771" cy="646331"/>
          </a:xfrm>
          <a:prstGeom prst="rect">
            <a:avLst/>
          </a:prstGeom>
          <a:noFill/>
        </p:spPr>
        <p:txBody>
          <a:bodyPr wrap="none" rtlCol="0">
            <a:spAutoFit/>
          </a:bodyPr>
          <a:lstStyle/>
          <a:p>
            <a:r>
              <a:rPr lang="en-US" dirty="0" smtClean="0"/>
              <a:t>Warfarin, Anti-coagulant, </a:t>
            </a:r>
            <a:r>
              <a:rPr lang="en-US" dirty="0" err="1" smtClean="0"/>
              <a:t>Vd</a:t>
            </a:r>
            <a:r>
              <a:rPr lang="en-US" dirty="0" smtClean="0"/>
              <a:t> = 0.14 L/kg,</a:t>
            </a:r>
          </a:p>
          <a:p>
            <a:r>
              <a:rPr lang="en-US" dirty="0" smtClean="0"/>
              <a:t>PPB &gt; 99%</a:t>
            </a:r>
            <a:endParaRPr lang="en-US" dirty="0"/>
          </a:p>
        </p:txBody>
      </p:sp>
    </p:spTree>
    <p:extLst>
      <p:ext uri="{BB962C8B-B14F-4D97-AF65-F5344CB8AC3E}">
        <p14:creationId xmlns:p14="http://schemas.microsoft.com/office/powerpoint/2010/main" val="4750818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7</a:t>
            </a:fld>
            <a:endParaRPr lang="en-US"/>
          </a:p>
        </p:txBody>
      </p:sp>
      <p:sp>
        <p:nvSpPr>
          <p:cNvPr id="5" name="TextBox 4"/>
          <p:cNvSpPr txBox="1"/>
          <p:nvPr/>
        </p:nvSpPr>
        <p:spPr>
          <a:xfrm>
            <a:off x="838200" y="1184889"/>
            <a:ext cx="10925432" cy="646331"/>
          </a:xfrm>
          <a:prstGeom prst="rect">
            <a:avLst/>
          </a:prstGeom>
          <a:noFill/>
        </p:spPr>
        <p:txBody>
          <a:bodyPr wrap="square" rtlCol="0">
            <a:spAutoFit/>
          </a:bodyPr>
          <a:lstStyle/>
          <a:p>
            <a:pPr marL="285750" indent="-285750">
              <a:buFont typeface="Arial" charset="0"/>
              <a:buChar char="•"/>
            </a:pPr>
            <a:r>
              <a:rPr lang="en-US" dirty="0" smtClean="0"/>
              <a:t>A high volume of distribution indicates rapid absorption into tissue and localization of the drug in cell membranes and fatty tissues </a:t>
            </a:r>
          </a:p>
        </p:txBody>
      </p:sp>
      <p:pic>
        <p:nvPicPr>
          <p:cNvPr id="6" name="Picture 5"/>
          <p:cNvPicPr>
            <a:picLocks noChangeAspect="1"/>
          </p:cNvPicPr>
          <p:nvPr/>
        </p:nvPicPr>
        <p:blipFill>
          <a:blip r:embed="rId2"/>
          <a:stretch>
            <a:fillRect/>
          </a:stretch>
        </p:blipFill>
        <p:spPr>
          <a:xfrm>
            <a:off x="476213" y="1909442"/>
            <a:ext cx="2390346" cy="2054204"/>
          </a:xfrm>
          <a:prstGeom prst="rect">
            <a:avLst/>
          </a:prstGeom>
        </p:spPr>
      </p:pic>
      <p:sp>
        <p:nvSpPr>
          <p:cNvPr id="7" name="TextBox 6"/>
          <p:cNvSpPr txBox="1"/>
          <p:nvPr/>
        </p:nvSpPr>
        <p:spPr>
          <a:xfrm>
            <a:off x="211037" y="4113103"/>
            <a:ext cx="3317751" cy="646331"/>
          </a:xfrm>
          <a:prstGeom prst="rect">
            <a:avLst/>
          </a:prstGeom>
          <a:noFill/>
        </p:spPr>
        <p:txBody>
          <a:bodyPr wrap="square" rtlCol="0">
            <a:spAutoFit/>
          </a:bodyPr>
          <a:lstStyle/>
          <a:p>
            <a:r>
              <a:rPr lang="en-US" dirty="0" err="1" smtClean="0"/>
              <a:t>Felodipine</a:t>
            </a:r>
            <a:r>
              <a:rPr lang="en-US" dirty="0" smtClean="0"/>
              <a:t>, Calcium-channel blocker, </a:t>
            </a:r>
            <a:r>
              <a:rPr lang="en-US" dirty="0" err="1" smtClean="0"/>
              <a:t>Vd</a:t>
            </a:r>
            <a:r>
              <a:rPr lang="en-US" dirty="0" smtClean="0"/>
              <a:t> = 10L/kg</a:t>
            </a:r>
            <a:endParaRPr lang="en-US" dirty="0"/>
          </a:p>
        </p:txBody>
      </p:sp>
      <p:sp>
        <p:nvSpPr>
          <p:cNvPr id="8" name="TextBox 7"/>
          <p:cNvSpPr txBox="1"/>
          <p:nvPr/>
        </p:nvSpPr>
        <p:spPr>
          <a:xfrm>
            <a:off x="1026236" y="396980"/>
            <a:ext cx="3012363" cy="461665"/>
          </a:xfrm>
          <a:prstGeom prst="rect">
            <a:avLst/>
          </a:prstGeom>
          <a:noFill/>
        </p:spPr>
        <p:txBody>
          <a:bodyPr wrap="none" rtlCol="0">
            <a:spAutoFit/>
          </a:bodyPr>
          <a:lstStyle/>
          <a:p>
            <a:r>
              <a:rPr lang="en-US" sz="2400" dirty="0" smtClean="0"/>
              <a:t>Volume of Distribution</a:t>
            </a:r>
            <a:endParaRPr lang="en-US" sz="2400" dirty="0"/>
          </a:p>
        </p:txBody>
      </p:sp>
      <p:cxnSp>
        <p:nvCxnSpPr>
          <p:cNvPr id="10" name="Straight Connector 9"/>
          <p:cNvCxnSpPr/>
          <p:nvPr/>
        </p:nvCxnSpPr>
        <p:spPr>
          <a:xfrm>
            <a:off x="4615287" y="2399114"/>
            <a:ext cx="50229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15287" y="3540055"/>
            <a:ext cx="5022983"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rapezoid 11"/>
          <p:cNvSpPr/>
          <p:nvPr/>
        </p:nvSpPr>
        <p:spPr>
          <a:xfrm rot="10800000">
            <a:off x="5414338" y="2086497"/>
            <a:ext cx="1581665" cy="175466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7126778" y="2803188"/>
            <a:ext cx="954541" cy="1235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20462" y="2630879"/>
            <a:ext cx="2944781" cy="369332"/>
          </a:xfrm>
          <a:prstGeom prst="rect">
            <a:avLst/>
          </a:prstGeom>
          <a:noFill/>
        </p:spPr>
        <p:txBody>
          <a:bodyPr wrap="none" rtlCol="0">
            <a:spAutoFit/>
          </a:bodyPr>
          <a:lstStyle/>
          <a:p>
            <a:r>
              <a:rPr lang="en-US" smtClean="0"/>
              <a:t>Entrance into the binding site</a:t>
            </a:r>
            <a:endParaRPr lang="en-US"/>
          </a:p>
        </p:txBody>
      </p:sp>
      <p:sp>
        <p:nvSpPr>
          <p:cNvPr id="16" name="TextBox 15"/>
          <p:cNvSpPr txBox="1"/>
          <p:nvPr/>
        </p:nvSpPr>
        <p:spPr>
          <a:xfrm>
            <a:off x="5004487" y="3977080"/>
            <a:ext cx="2445734" cy="369332"/>
          </a:xfrm>
          <a:prstGeom prst="rect">
            <a:avLst/>
          </a:prstGeom>
          <a:noFill/>
        </p:spPr>
        <p:txBody>
          <a:bodyPr wrap="none" rtlCol="0">
            <a:spAutoFit/>
          </a:bodyPr>
          <a:lstStyle/>
          <a:p>
            <a:r>
              <a:rPr lang="en-US" smtClean="0"/>
              <a:t>L-Type Calcium channel</a:t>
            </a:r>
            <a:endParaRPr lang="en-US"/>
          </a:p>
        </p:txBody>
      </p:sp>
      <p:sp>
        <p:nvSpPr>
          <p:cNvPr id="17" name="TextBox 16"/>
          <p:cNvSpPr txBox="1"/>
          <p:nvPr/>
        </p:nvSpPr>
        <p:spPr>
          <a:xfrm>
            <a:off x="9833919" y="3355389"/>
            <a:ext cx="1315873" cy="369332"/>
          </a:xfrm>
          <a:prstGeom prst="rect">
            <a:avLst/>
          </a:prstGeom>
          <a:noFill/>
        </p:spPr>
        <p:txBody>
          <a:bodyPr wrap="none" rtlCol="0">
            <a:spAutoFit/>
          </a:bodyPr>
          <a:lstStyle/>
          <a:p>
            <a:r>
              <a:rPr lang="en-US" smtClean="0"/>
              <a:t>Lipid bilayer</a:t>
            </a:r>
            <a:endParaRPr lang="en-US" dirty="0"/>
          </a:p>
        </p:txBody>
      </p:sp>
      <p:sp>
        <p:nvSpPr>
          <p:cNvPr id="18" name="TextBox 17"/>
          <p:cNvSpPr txBox="1"/>
          <p:nvPr/>
        </p:nvSpPr>
        <p:spPr>
          <a:xfrm>
            <a:off x="804237" y="5296997"/>
            <a:ext cx="10801865" cy="646331"/>
          </a:xfrm>
          <a:prstGeom prst="rect">
            <a:avLst/>
          </a:prstGeom>
          <a:noFill/>
        </p:spPr>
        <p:txBody>
          <a:bodyPr wrap="square" rtlCol="0">
            <a:spAutoFit/>
          </a:bodyPr>
          <a:lstStyle/>
          <a:p>
            <a:r>
              <a:rPr lang="en-US" dirty="0" smtClean="0"/>
              <a:t>High or low volumes of distribution or neither good nor bad. But it is an important optimization parameter which requires knowledge of the location of the target.</a:t>
            </a:r>
            <a:endParaRPr lang="en-US" dirty="0"/>
          </a:p>
        </p:txBody>
      </p:sp>
    </p:spTree>
    <p:extLst>
      <p:ext uri="{BB962C8B-B14F-4D97-AF65-F5344CB8AC3E}">
        <p14:creationId xmlns:p14="http://schemas.microsoft.com/office/powerpoint/2010/main" val="799552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8</a:t>
            </a:fld>
            <a:endParaRPr lang="en-US"/>
          </a:p>
        </p:txBody>
      </p:sp>
      <p:grpSp>
        <p:nvGrpSpPr>
          <p:cNvPr id="60" name="Group 59"/>
          <p:cNvGrpSpPr/>
          <p:nvPr/>
        </p:nvGrpSpPr>
        <p:grpSpPr>
          <a:xfrm>
            <a:off x="5475795" y="1136822"/>
            <a:ext cx="6067079" cy="3571104"/>
            <a:chOff x="1466618" y="1769092"/>
            <a:chExt cx="5355209" cy="3152095"/>
          </a:xfrm>
        </p:grpSpPr>
        <p:grpSp>
          <p:nvGrpSpPr>
            <p:cNvPr id="61" name="Group 60"/>
            <p:cNvGrpSpPr/>
            <p:nvPr/>
          </p:nvGrpSpPr>
          <p:grpSpPr>
            <a:xfrm>
              <a:off x="1466618" y="1769092"/>
              <a:ext cx="5355209" cy="3152095"/>
              <a:chOff x="1466618" y="1769092"/>
              <a:chExt cx="5355209" cy="3152095"/>
            </a:xfrm>
          </p:grpSpPr>
          <p:graphicFrame>
            <p:nvGraphicFramePr>
              <p:cNvPr id="75" name="Chart 74"/>
              <p:cNvGraphicFramePr>
                <a:graphicFrameLocks/>
              </p:cNvGraphicFramePr>
              <p:nvPr>
                <p:extLst>
                  <p:ext uri="{D42A27DB-BD31-4B8C-83A1-F6EECF244321}">
                    <p14:modId xmlns:p14="http://schemas.microsoft.com/office/powerpoint/2010/main" val="430784859"/>
                  </p:ext>
                </p:extLst>
              </p:nvPr>
            </p:nvGraphicFramePr>
            <p:xfrm>
              <a:off x="1668802" y="1769092"/>
              <a:ext cx="5153025" cy="3014663"/>
            </p:xfrm>
            <a:graphic>
              <a:graphicData uri="http://schemas.openxmlformats.org/drawingml/2006/chart">
                <c:chart xmlns:c="http://schemas.openxmlformats.org/drawingml/2006/chart" xmlns:r="http://schemas.openxmlformats.org/officeDocument/2006/relationships" r:id="rId2"/>
              </a:graphicData>
            </a:graphic>
          </p:graphicFrame>
          <p:sp>
            <p:nvSpPr>
              <p:cNvPr id="105" name="Rectangle 104"/>
              <p:cNvSpPr/>
              <p:nvPr/>
            </p:nvSpPr>
            <p:spPr>
              <a:xfrm>
                <a:off x="1969033" y="4561367"/>
                <a:ext cx="4706203"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rot="5400000">
                <a:off x="541152" y="3080205"/>
                <a:ext cx="2671867" cy="187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3526685" y="4582633"/>
                <a:ext cx="1257845" cy="338554"/>
              </a:xfrm>
              <a:prstGeom prst="rect">
                <a:avLst/>
              </a:prstGeom>
              <a:noFill/>
              <a:ln w="19050">
                <a:noFill/>
              </a:ln>
            </p:spPr>
            <p:txBody>
              <a:bodyPr wrap="none" rtlCol="0">
                <a:spAutoFit/>
              </a:bodyPr>
              <a:lstStyle/>
              <a:p>
                <a:r>
                  <a:rPr lang="en-US" sz="1600" dirty="0" smtClean="0">
                    <a:latin typeface="Times New Roman" panose="02020603050405020304" pitchFamily="18" charset="0"/>
                    <a:cs typeface="Times New Roman" panose="02020603050405020304" pitchFamily="18" charset="0"/>
                  </a:rPr>
                  <a:t>Time (hours)</a:t>
                </a:r>
                <a:endParaRPr lang="en-US" sz="1600" dirty="0">
                  <a:latin typeface="Times New Roman" panose="02020603050405020304" pitchFamily="18" charset="0"/>
                  <a:cs typeface="Times New Roman" panose="02020603050405020304" pitchFamily="18" charset="0"/>
                </a:endParaRPr>
              </a:p>
            </p:txBody>
          </p:sp>
          <p:sp>
            <p:nvSpPr>
              <p:cNvPr id="108" name="TextBox 107"/>
              <p:cNvSpPr txBox="1"/>
              <p:nvPr/>
            </p:nvSpPr>
            <p:spPr>
              <a:xfrm rot="16200000">
                <a:off x="429475" y="3043903"/>
                <a:ext cx="2412840" cy="338554"/>
              </a:xfrm>
              <a:prstGeom prst="rect">
                <a:avLst/>
              </a:prstGeom>
              <a:noFill/>
              <a:ln w="19050">
                <a:noFill/>
              </a:ln>
            </p:spPr>
            <p:txBody>
              <a:bodyPr wrap="none" rtlCol="0">
                <a:spAutoFit/>
              </a:bodyPr>
              <a:lstStyle/>
              <a:p>
                <a:r>
                  <a:rPr lang="en-US" sz="1600" dirty="0" smtClean="0">
                    <a:latin typeface="Times New Roman" panose="02020603050405020304" pitchFamily="18" charset="0"/>
                    <a:cs typeface="Times New Roman" panose="02020603050405020304" pitchFamily="18" charset="0"/>
                  </a:rPr>
                  <a:t>Drug concentration (mg/L)</a:t>
                </a:r>
                <a:endParaRPr lang="en-US" sz="1600" dirty="0">
                  <a:latin typeface="Times New Roman" panose="02020603050405020304" pitchFamily="18" charset="0"/>
                  <a:cs typeface="Times New Roman" panose="02020603050405020304" pitchFamily="18" charset="0"/>
                </a:endParaRPr>
              </a:p>
            </p:txBody>
          </p:sp>
        </p:grpSp>
        <p:sp>
          <p:nvSpPr>
            <p:cNvPr id="62" name="TextBox 61"/>
            <p:cNvSpPr txBox="1"/>
            <p:nvPr/>
          </p:nvSpPr>
          <p:spPr>
            <a:xfrm>
              <a:off x="1893475"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63" name="TextBox 62"/>
            <p:cNvSpPr txBox="1"/>
            <p:nvPr/>
          </p:nvSpPr>
          <p:spPr>
            <a:xfrm>
              <a:off x="2648400"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64" name="TextBox 63"/>
            <p:cNvSpPr txBox="1"/>
            <p:nvPr/>
          </p:nvSpPr>
          <p:spPr>
            <a:xfrm>
              <a:off x="3403325"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65" name="TextBox 64"/>
            <p:cNvSpPr txBox="1"/>
            <p:nvPr/>
          </p:nvSpPr>
          <p:spPr>
            <a:xfrm>
              <a:off x="4168883"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66" name="TextBox 65"/>
            <p:cNvSpPr txBox="1"/>
            <p:nvPr/>
          </p:nvSpPr>
          <p:spPr>
            <a:xfrm>
              <a:off x="4945074"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sp>
          <p:nvSpPr>
            <p:cNvPr id="67" name="TextBox 66"/>
            <p:cNvSpPr txBox="1"/>
            <p:nvPr/>
          </p:nvSpPr>
          <p:spPr>
            <a:xfrm>
              <a:off x="5657467" y="4407198"/>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10</a:t>
              </a:r>
              <a:endParaRPr lang="en-US" sz="1600" dirty="0">
                <a:latin typeface="Times New Roman" panose="02020603050405020304" pitchFamily="18" charset="0"/>
                <a:cs typeface="Times New Roman" panose="02020603050405020304" pitchFamily="18" charset="0"/>
              </a:endParaRPr>
            </a:p>
          </p:txBody>
        </p:sp>
        <p:sp>
          <p:nvSpPr>
            <p:cNvPr id="68" name="TextBox 67"/>
            <p:cNvSpPr txBox="1"/>
            <p:nvPr/>
          </p:nvSpPr>
          <p:spPr>
            <a:xfrm>
              <a:off x="6412450" y="4407198"/>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12</a:t>
              </a:r>
              <a:endParaRPr lang="en-US" sz="1600" dirty="0">
                <a:latin typeface="Times New Roman" panose="02020603050405020304" pitchFamily="18" charset="0"/>
                <a:cs typeface="Times New Roman" panose="02020603050405020304" pitchFamily="18" charset="0"/>
              </a:endParaRPr>
            </a:p>
          </p:txBody>
        </p:sp>
        <p:sp>
          <p:nvSpPr>
            <p:cNvPr id="69" name="TextBox 68"/>
            <p:cNvSpPr txBox="1"/>
            <p:nvPr/>
          </p:nvSpPr>
          <p:spPr>
            <a:xfrm>
              <a:off x="1741649" y="4226515"/>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70" name="TextBox 69"/>
            <p:cNvSpPr txBox="1"/>
            <p:nvPr/>
          </p:nvSpPr>
          <p:spPr>
            <a:xfrm>
              <a:off x="1741649" y="3770623"/>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71" name="TextBox 70"/>
            <p:cNvSpPr txBox="1"/>
            <p:nvPr/>
          </p:nvSpPr>
          <p:spPr>
            <a:xfrm>
              <a:off x="1741649" y="3264376"/>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72" name="TextBox 71"/>
            <p:cNvSpPr txBox="1"/>
            <p:nvPr/>
          </p:nvSpPr>
          <p:spPr>
            <a:xfrm>
              <a:off x="1741649" y="275286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1741649" y="2249179"/>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sp>
          <p:nvSpPr>
            <p:cNvPr id="74" name="TextBox 73"/>
            <p:cNvSpPr txBox="1"/>
            <p:nvPr/>
          </p:nvSpPr>
          <p:spPr>
            <a:xfrm>
              <a:off x="1674631" y="1774324"/>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10</a:t>
              </a:r>
              <a:endParaRPr lang="en-US" sz="16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9" name="TextBox 108"/>
              <p:cNvSpPr txBox="1"/>
              <p:nvPr/>
            </p:nvSpPr>
            <p:spPr>
              <a:xfrm>
                <a:off x="724930" y="1680727"/>
                <a:ext cx="17734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𝑀</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𝐶</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𝐶𝐿</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oMath>
                  </m:oMathPara>
                </a14:m>
                <a:endParaRPr lang="en-US" dirty="0"/>
              </a:p>
            </p:txBody>
          </p:sp>
        </mc:Choice>
        <mc:Fallback xmlns="">
          <p:sp>
            <p:nvSpPr>
              <p:cNvPr id="109" name="TextBox 108"/>
              <p:cNvSpPr txBox="1">
                <a:spLocks noRot="1" noChangeAspect="1" noMove="1" noResize="1" noEditPoints="1" noAdjustHandles="1" noChangeArrowheads="1" noChangeShapeType="1" noTextEdit="1"/>
              </p:cNvSpPr>
              <p:nvPr/>
            </p:nvSpPr>
            <p:spPr>
              <a:xfrm>
                <a:off x="724930" y="1680727"/>
                <a:ext cx="1773434" cy="276999"/>
              </a:xfrm>
              <a:prstGeom prst="rect">
                <a:avLst/>
              </a:prstGeom>
              <a:blipFill rotWithShape="0">
                <a:blip r:embed="rId3"/>
                <a:stretch>
                  <a:fillRect l="-2749" r="-2062" b="-6667"/>
                </a:stretch>
              </a:blipFill>
            </p:spPr>
            <p:txBody>
              <a:bodyPr/>
              <a:lstStyle/>
              <a:p>
                <a:r>
                  <a:rPr lang="en-US">
                    <a:noFill/>
                  </a:rPr>
                  <a:t> </a:t>
                </a:r>
              </a:p>
            </p:txBody>
          </p:sp>
        </mc:Fallback>
      </mc:AlternateContent>
      <p:sp>
        <p:nvSpPr>
          <p:cNvPr id="110" name="TextBox 109"/>
          <p:cNvSpPr txBox="1"/>
          <p:nvPr/>
        </p:nvSpPr>
        <p:spPr>
          <a:xfrm>
            <a:off x="580768" y="556054"/>
            <a:ext cx="4895027" cy="923330"/>
          </a:xfrm>
          <a:prstGeom prst="rect">
            <a:avLst/>
          </a:prstGeom>
          <a:noFill/>
        </p:spPr>
        <p:txBody>
          <a:bodyPr wrap="square" rtlCol="0">
            <a:spAutoFit/>
          </a:bodyPr>
          <a:lstStyle/>
          <a:p>
            <a:r>
              <a:rPr lang="en-US" dirty="0" smtClean="0"/>
              <a:t>If elimination follows 1. order kinetics, the change of total drug in the body is proportional to clearance and concentration.</a:t>
            </a:r>
            <a:endParaRPr lang="en-US" dirty="0"/>
          </a:p>
        </p:txBody>
      </p:sp>
      <p:sp>
        <p:nvSpPr>
          <p:cNvPr id="111" name="TextBox 110"/>
          <p:cNvSpPr txBox="1"/>
          <p:nvPr/>
        </p:nvSpPr>
        <p:spPr>
          <a:xfrm>
            <a:off x="580768" y="2280397"/>
            <a:ext cx="4362861" cy="369332"/>
          </a:xfrm>
          <a:prstGeom prst="rect">
            <a:avLst/>
          </a:prstGeom>
          <a:noFill/>
        </p:spPr>
        <p:txBody>
          <a:bodyPr wrap="none" rtlCol="0">
            <a:spAutoFit/>
          </a:bodyPr>
          <a:lstStyle/>
          <a:p>
            <a:r>
              <a:rPr lang="en-US" dirty="0" smtClean="0"/>
              <a:t>The total amount of drug therefore writes as</a:t>
            </a:r>
            <a:endParaRPr lang="en-US" dirty="0"/>
          </a:p>
        </p:txBody>
      </p:sp>
      <mc:AlternateContent xmlns:mc="http://schemas.openxmlformats.org/markup-compatibility/2006" xmlns:a14="http://schemas.microsoft.com/office/drawing/2010/main">
        <mc:Choice Requires="a14">
          <p:sp>
            <p:nvSpPr>
              <p:cNvPr id="112" name="TextBox 111"/>
              <p:cNvSpPr txBox="1"/>
              <p:nvPr/>
            </p:nvSpPr>
            <p:spPr>
              <a:xfrm>
                <a:off x="684472" y="2996865"/>
                <a:ext cx="3258521" cy="599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m:t>
                      </m:r>
                      <m:r>
                        <a:rPr lang="en-US" b="0" i="1" smtClean="0">
                          <a:latin typeface="Cambria Math" charset="0"/>
                        </a:rPr>
                        <m:t>=</m:t>
                      </m:r>
                      <m:r>
                        <a:rPr lang="en-US" b="0" i="1" smtClean="0">
                          <a:latin typeface="Cambria Math" charset="0"/>
                        </a:rPr>
                        <m:t>𝐶𝐿</m:t>
                      </m:r>
                      <m:r>
                        <a:rPr lang="en-US" b="0" i="1" smtClean="0">
                          <a:latin typeface="Cambria Math" charset="0"/>
                        </a:rPr>
                        <m:t>∗</m:t>
                      </m:r>
                      <m:nary>
                        <m:naryPr>
                          <m:ctrlPr>
                            <a:rPr lang="is-IS" b="0" i="1" smtClean="0">
                              <a:latin typeface="Cambria Math" charset="0"/>
                            </a:rPr>
                          </m:ctrlPr>
                        </m:naryPr>
                        <m:sub>
                          <m:r>
                            <m:rPr>
                              <m:brk m:alnAt="23"/>
                            </m:rPr>
                            <a:rPr lang="en-US" b="0" i="1" smtClean="0">
                              <a:latin typeface="Cambria Math" charset="0"/>
                            </a:rPr>
                            <m:t>0</m:t>
                          </m:r>
                        </m:sub>
                        <m:sup>
                          <m:r>
                            <a:rPr lang="is-IS" b="0" i="1" smtClean="0">
                              <a:latin typeface="Cambria Math" charset="0"/>
                              <a:ea typeface="Cambria Math" charset="0"/>
                              <a:cs typeface="Cambria Math" charset="0"/>
                            </a:rPr>
                            <m:t>∞</m:t>
                          </m:r>
                        </m:sup>
                        <m:e>
                          <m:r>
                            <a:rPr lang="en-US" b="0" i="1" smtClean="0">
                              <a:latin typeface="Cambria Math" charset="0"/>
                            </a:rPr>
                            <m:t>𝐶</m:t>
                          </m:r>
                          <m:r>
                            <a:rPr lang="en-US" b="0" i="1" smtClean="0">
                              <a:latin typeface="Cambria Math" charset="0"/>
                            </a:rPr>
                            <m:t>∗</m:t>
                          </m:r>
                          <m:r>
                            <a:rPr lang="en-US" b="0" i="1" smtClean="0">
                              <a:latin typeface="Cambria Math" charset="0"/>
                            </a:rPr>
                            <m:t>𝑑𝑡</m:t>
                          </m:r>
                        </m:e>
                      </m:nary>
                      <m:r>
                        <a:rPr lang="en-US" b="0" i="1" smtClean="0">
                          <a:latin typeface="Cambria Math" charset="0"/>
                        </a:rPr>
                        <m:t>=</m:t>
                      </m:r>
                      <m:r>
                        <a:rPr lang="en-US" b="0" i="1" smtClean="0">
                          <a:latin typeface="Cambria Math" charset="0"/>
                        </a:rPr>
                        <m:t>𝐶𝐿</m:t>
                      </m:r>
                      <m:r>
                        <a:rPr lang="en-US" b="0" i="1" smtClean="0">
                          <a:latin typeface="Cambria Math" charset="0"/>
                        </a:rPr>
                        <m:t> ∗</m:t>
                      </m:r>
                      <m:r>
                        <a:rPr lang="en-US" b="0" i="1" smtClean="0">
                          <a:latin typeface="Cambria Math" charset="0"/>
                        </a:rPr>
                        <m:t>𝐴𝑈𝐶</m:t>
                      </m:r>
                    </m:oMath>
                  </m:oMathPara>
                </a14:m>
                <a:endParaRPr lang="en-US" dirty="0"/>
              </a:p>
            </p:txBody>
          </p:sp>
        </mc:Choice>
        <mc:Fallback xmlns="">
          <p:sp>
            <p:nvSpPr>
              <p:cNvPr id="112" name="TextBox 111"/>
              <p:cNvSpPr txBox="1">
                <a:spLocks noRot="1" noChangeAspect="1" noMove="1" noResize="1" noEditPoints="1" noAdjustHandles="1" noChangeArrowheads="1" noChangeShapeType="1" noTextEdit="1"/>
              </p:cNvSpPr>
              <p:nvPr/>
            </p:nvSpPr>
            <p:spPr>
              <a:xfrm>
                <a:off x="684472" y="2996865"/>
                <a:ext cx="3258521" cy="59933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107837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9</a:t>
            </a:fld>
            <a:endParaRPr lang="en-US"/>
          </a:p>
        </p:txBody>
      </p:sp>
      <p:sp>
        <p:nvSpPr>
          <p:cNvPr id="5" name="TextBox 4"/>
          <p:cNvSpPr txBox="1"/>
          <p:nvPr/>
        </p:nvSpPr>
        <p:spPr>
          <a:xfrm>
            <a:off x="877159" y="406577"/>
            <a:ext cx="1158330" cy="461665"/>
          </a:xfrm>
          <a:prstGeom prst="rect">
            <a:avLst/>
          </a:prstGeom>
          <a:noFill/>
        </p:spPr>
        <p:txBody>
          <a:bodyPr wrap="none" rtlCol="0">
            <a:spAutoFit/>
          </a:bodyPr>
          <a:lstStyle/>
          <a:p>
            <a:r>
              <a:rPr lang="en-US" sz="2400" dirty="0" smtClean="0"/>
              <a:t>Half-life</a:t>
            </a:r>
            <a:endParaRPr lang="en-US" sz="2400" dirty="0"/>
          </a:p>
        </p:txBody>
      </p:sp>
      <mc:AlternateContent xmlns:mc="http://schemas.openxmlformats.org/markup-compatibility/2006" xmlns:a14="http://schemas.microsoft.com/office/drawing/2010/main">
        <mc:Choice Requires="a14">
          <p:sp>
            <p:nvSpPr>
              <p:cNvPr id="45" name="TextBox 44"/>
              <p:cNvSpPr txBox="1"/>
              <p:nvPr/>
            </p:nvSpPr>
            <p:spPr>
              <a:xfrm>
                <a:off x="702849" y="1882938"/>
                <a:ext cx="153054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r>
                            <a:rPr lang="en-US" b="0" i="1" smtClean="0">
                              <a:latin typeface="Cambria Math" charset="0"/>
                            </a:rPr>
                            <m:t>𝑑𝑀</m:t>
                          </m:r>
                        </m:num>
                        <m:den>
                          <m:r>
                            <a:rPr lang="en-US" b="0" i="1" smtClean="0">
                              <a:latin typeface="Cambria Math" charset="0"/>
                            </a:rPr>
                            <m:t>𝑑𝑡</m:t>
                          </m:r>
                        </m:den>
                      </m:f>
                      <m:r>
                        <a:rPr lang="en-US" b="0" i="1" smtClean="0">
                          <a:latin typeface="Cambria Math" charset="0"/>
                        </a:rPr>
                        <m:t>=</m:t>
                      </m:r>
                      <m:r>
                        <a:rPr lang="en-US" b="0" i="1" smtClean="0">
                          <a:latin typeface="Cambria Math" charset="0"/>
                        </a:rPr>
                        <m:t>𝐶𝐿</m:t>
                      </m:r>
                      <m:r>
                        <a:rPr lang="en-US" b="0" i="1" smtClean="0">
                          <a:latin typeface="Cambria Math" charset="0"/>
                        </a:rPr>
                        <m:t>∗</m:t>
                      </m:r>
                      <m:r>
                        <a:rPr lang="en-US" b="0" i="1" smtClean="0">
                          <a:latin typeface="Cambria Math" charset="0"/>
                        </a:rPr>
                        <m:t>𝐶</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02849" y="1882938"/>
                <a:ext cx="1530547" cy="52591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702849" y="3141482"/>
                <a:ext cx="10714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m:t>
                      </m:r>
                      <m:r>
                        <a:rPr lang="en-US" b="0" i="1" smtClean="0">
                          <a:latin typeface="Cambria Math" charset="0"/>
                        </a:rPr>
                        <m:t>=</m:t>
                      </m:r>
                      <m:r>
                        <a:rPr lang="en-US" b="0" i="1" smtClean="0">
                          <a:latin typeface="Cambria Math" charset="0"/>
                        </a:rPr>
                        <m:t>𝑉</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𝐶</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702849" y="3141482"/>
                <a:ext cx="1071447" cy="276999"/>
              </a:xfrm>
              <a:prstGeom prst="rect">
                <a:avLst/>
              </a:prstGeom>
              <a:blipFill rotWithShape="0">
                <a:blip r:embed="rId3"/>
                <a:stretch>
                  <a:fillRect l="-4545" r="-397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554506" y="4198478"/>
                <a:ext cx="1803635"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b="0" i="1" smtClean="0">
                          <a:latin typeface="Cambria Math" charset="0"/>
                        </a:rPr>
                        <m:t>𝑉</m:t>
                      </m:r>
                      <m:r>
                        <a:rPr lang="en-US" b="0" i="1" smtClean="0">
                          <a:latin typeface="Cambria Math" charset="0"/>
                        </a:rPr>
                        <m:t>∗</m:t>
                      </m:r>
                      <m:f>
                        <m:fPr>
                          <m:ctrlPr>
                            <a:rPr lang="en-US" b="0" i="1" smtClean="0">
                              <a:latin typeface="Cambria Math" charset="0"/>
                            </a:rPr>
                          </m:ctrlPr>
                        </m:fPr>
                        <m:num>
                          <m:r>
                            <a:rPr lang="en-US" b="0" i="1" smtClean="0">
                              <a:latin typeface="Cambria Math" charset="0"/>
                            </a:rPr>
                            <m:t>𝑑𝐶</m:t>
                          </m:r>
                        </m:num>
                        <m:den>
                          <m:r>
                            <a:rPr lang="en-US" b="0" i="1" smtClean="0">
                              <a:latin typeface="Cambria Math" charset="0"/>
                            </a:rPr>
                            <m:t>𝑑𝑡</m:t>
                          </m:r>
                        </m:den>
                      </m:f>
                      <m:r>
                        <a:rPr lang="en-US" b="0" i="1" smtClean="0">
                          <a:latin typeface="Cambria Math" charset="0"/>
                        </a:rPr>
                        <m:t>=</m:t>
                      </m:r>
                      <m:r>
                        <a:rPr lang="en-US" b="0" i="1" smtClean="0">
                          <a:latin typeface="Cambria Math" charset="0"/>
                        </a:rPr>
                        <m:t>𝐶𝐿</m:t>
                      </m:r>
                      <m:r>
                        <a:rPr lang="en-US" b="0" i="1" smtClean="0">
                          <a:latin typeface="Cambria Math" charset="0"/>
                        </a:rPr>
                        <m:t>∗</m:t>
                      </m:r>
                      <m:r>
                        <a:rPr lang="en-US" b="0" i="1" smtClean="0">
                          <a:latin typeface="Cambria Math" charset="0"/>
                        </a:rPr>
                        <m:t>𝐶</m:t>
                      </m:r>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554506" y="4198478"/>
                <a:ext cx="1803635" cy="52591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515376" y="5464326"/>
                <a:ext cx="2273251"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r>
                            <a:rPr lang="en-US" b="0" i="1" smtClean="0">
                              <a:latin typeface="Cambria Math" charset="0"/>
                            </a:rPr>
                            <m:t>𝑑𝐶</m:t>
                          </m:r>
                        </m:num>
                        <m:den>
                          <m:r>
                            <a:rPr lang="en-US" b="0" i="1" smtClean="0">
                              <a:latin typeface="Cambria Math" charset="0"/>
                            </a:rPr>
                            <m:t>𝑑𝑡</m:t>
                          </m:r>
                        </m:den>
                      </m:f>
                      <m:r>
                        <a:rPr lang="en-US" b="0" i="1" smtClean="0">
                          <a:latin typeface="Cambria Math" charset="0"/>
                        </a:rPr>
                        <m:t>=</m:t>
                      </m:r>
                      <m:f>
                        <m:fPr>
                          <m:ctrlPr>
                            <a:rPr lang="en-US" b="0" i="1" smtClean="0">
                              <a:latin typeface="Cambria Math" charset="0"/>
                            </a:rPr>
                          </m:ctrlPr>
                        </m:fPr>
                        <m:num>
                          <m:r>
                            <a:rPr lang="en-US" b="0" i="1" smtClean="0">
                              <a:latin typeface="Cambria Math" charset="0"/>
                            </a:rPr>
                            <m:t>𝐶𝐿</m:t>
                          </m:r>
                        </m:num>
                        <m:den>
                          <m:r>
                            <a:rPr lang="en-US" b="0" i="1" smtClean="0">
                              <a:latin typeface="Cambria Math" charset="0"/>
                            </a:rPr>
                            <m:t>𝑉</m:t>
                          </m:r>
                        </m:den>
                      </m:f>
                      <m:r>
                        <a:rPr lang="en-US" b="0" i="1" smtClean="0">
                          <a:latin typeface="Cambria Math" charset="0"/>
                        </a:rPr>
                        <m:t>∗</m:t>
                      </m:r>
                      <m:r>
                        <a:rPr lang="en-US" b="0" i="1" smtClean="0">
                          <a:latin typeface="Cambria Math" charset="0"/>
                        </a:rPr>
                        <m:t>𝐶</m:t>
                      </m:r>
                      <m:r>
                        <a:rPr lang="en-US" b="0" i="1" smtClean="0">
                          <a:latin typeface="Cambria Math" charset="0"/>
                        </a:rPr>
                        <m:t>=</m:t>
                      </m:r>
                      <m:r>
                        <a:rPr lang="en-US" b="0" i="1" smtClean="0">
                          <a:latin typeface="Cambria Math" charset="0"/>
                        </a:rPr>
                        <m:t>𝑘</m:t>
                      </m:r>
                      <m:r>
                        <a:rPr lang="en-US" b="0" i="1" smtClean="0">
                          <a:latin typeface="Cambria Math" charset="0"/>
                        </a:rPr>
                        <m:t>∗</m:t>
                      </m:r>
                      <m:r>
                        <a:rPr lang="en-US" b="0" i="1" smtClean="0">
                          <a:latin typeface="Cambria Math" charset="0"/>
                        </a:rPr>
                        <m:t>𝐶</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515376" y="5464326"/>
                <a:ext cx="2273251" cy="525978"/>
              </a:xfrm>
              <a:prstGeom prst="rect">
                <a:avLst/>
              </a:prstGeom>
              <a:blipFill rotWithShape="0">
                <a:blip r:embed="rId5"/>
                <a:stretch>
                  <a:fillRect/>
                </a:stretch>
              </a:blipFill>
            </p:spPr>
            <p:txBody>
              <a:bodyPr/>
              <a:lstStyle/>
              <a:p>
                <a:r>
                  <a:rPr lang="en-US">
                    <a:noFill/>
                  </a:rPr>
                  <a:t> </a:t>
                </a:r>
              </a:p>
            </p:txBody>
          </p:sp>
        </mc:Fallback>
      </mc:AlternateContent>
      <p:sp>
        <p:nvSpPr>
          <p:cNvPr id="54" name="TextBox 53"/>
          <p:cNvSpPr txBox="1"/>
          <p:nvPr/>
        </p:nvSpPr>
        <p:spPr>
          <a:xfrm>
            <a:off x="702849" y="1087395"/>
            <a:ext cx="11307919" cy="646331"/>
          </a:xfrm>
          <a:prstGeom prst="rect">
            <a:avLst/>
          </a:prstGeom>
          <a:noFill/>
        </p:spPr>
        <p:txBody>
          <a:bodyPr wrap="square" rtlCol="0">
            <a:spAutoFit/>
          </a:bodyPr>
          <a:lstStyle/>
          <a:p>
            <a:r>
              <a:rPr lang="en-US" dirty="0" smtClean="0"/>
              <a:t>Assuming first order kinetics the change in the amount of drug in the body is equal to the product of drug concentration and clearance</a:t>
            </a:r>
            <a:endParaRPr lang="en-US" dirty="0"/>
          </a:p>
        </p:txBody>
      </p:sp>
      <p:sp>
        <p:nvSpPr>
          <p:cNvPr id="55" name="TextBox 54"/>
          <p:cNvSpPr txBox="1"/>
          <p:nvPr/>
        </p:nvSpPr>
        <p:spPr>
          <a:xfrm>
            <a:off x="658323" y="2608275"/>
            <a:ext cx="10515892" cy="369332"/>
          </a:xfrm>
          <a:prstGeom prst="rect">
            <a:avLst/>
          </a:prstGeom>
          <a:noFill/>
        </p:spPr>
        <p:txBody>
          <a:bodyPr wrap="none" rtlCol="0">
            <a:spAutoFit/>
          </a:bodyPr>
          <a:lstStyle/>
          <a:p>
            <a:r>
              <a:rPr lang="en-US" dirty="0" smtClean="0"/>
              <a:t>Rewriting this equation with the relation of for the volume of distribution, concentration and amount of drug: </a:t>
            </a:r>
            <a:endParaRPr lang="en-US" dirty="0"/>
          </a:p>
        </p:txBody>
      </p:sp>
      <p:sp>
        <p:nvSpPr>
          <p:cNvPr id="56" name="TextBox 55"/>
          <p:cNvSpPr txBox="1"/>
          <p:nvPr/>
        </p:nvSpPr>
        <p:spPr>
          <a:xfrm>
            <a:off x="658323" y="3661776"/>
            <a:ext cx="721672" cy="369332"/>
          </a:xfrm>
          <a:prstGeom prst="rect">
            <a:avLst/>
          </a:prstGeom>
          <a:noFill/>
        </p:spPr>
        <p:txBody>
          <a:bodyPr wrap="none" rtlCol="0">
            <a:spAutoFit/>
          </a:bodyPr>
          <a:lstStyle/>
          <a:p>
            <a:r>
              <a:rPr lang="en-US" dirty="0" smtClean="0"/>
              <a:t>yields</a:t>
            </a:r>
            <a:endParaRPr lang="en-US" dirty="0"/>
          </a:p>
        </p:txBody>
      </p:sp>
      <p:sp>
        <p:nvSpPr>
          <p:cNvPr id="57" name="TextBox 56"/>
          <p:cNvSpPr txBox="1"/>
          <p:nvPr/>
        </p:nvSpPr>
        <p:spPr>
          <a:xfrm>
            <a:off x="515376" y="4927803"/>
            <a:ext cx="4961038" cy="369332"/>
          </a:xfrm>
          <a:prstGeom prst="rect">
            <a:avLst/>
          </a:prstGeom>
          <a:noFill/>
        </p:spPr>
        <p:txBody>
          <a:bodyPr wrap="none" rtlCol="0">
            <a:spAutoFit/>
          </a:bodyPr>
          <a:lstStyle/>
          <a:p>
            <a:r>
              <a:rPr lang="en-US" dirty="0" smtClean="0"/>
              <a:t>Rearranging and substituting CL/V with k results in </a:t>
            </a:r>
            <a:endParaRPr lang="en-US" dirty="0"/>
          </a:p>
        </p:txBody>
      </p:sp>
    </p:spTree>
    <p:extLst>
      <p:ext uri="{BB962C8B-B14F-4D97-AF65-F5344CB8AC3E}">
        <p14:creationId xmlns:p14="http://schemas.microsoft.com/office/powerpoint/2010/main" val="18615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55" grpId="0"/>
      <p:bldP spid="56" grpId="0"/>
      <p:bldP spid="5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28950</TotalTime>
  <Words>2198</Words>
  <Application>Microsoft Macintosh PowerPoint</Application>
  <PresentationFormat>Widescreen</PresentationFormat>
  <Paragraphs>381</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Calibri</vt:lpstr>
      <vt:lpstr>Calibri Light</vt:lpstr>
      <vt:lpstr>Cambria Math</vt:lpstr>
      <vt:lpstr>DejaVu Sans</vt:lpstr>
      <vt:lpstr>Liberation Serif</vt:lpstr>
      <vt:lpstr>Mangal</vt:lpstr>
      <vt:lpstr>Times New Roman</vt:lpstr>
      <vt:lpstr>Arial</vt:lpstr>
      <vt:lpstr>Office Theme</vt:lpstr>
      <vt:lpstr>Principles of Drug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Concepts of Drug Discovery and Design</dc:title>
  <dc:creator>Daniel Seeliger</dc:creator>
  <cp:lastModifiedBy>Daniel Seeliger</cp:lastModifiedBy>
  <cp:revision>145</cp:revision>
  <dcterms:created xsi:type="dcterms:W3CDTF">2017-03-02T11:17:28Z</dcterms:created>
  <dcterms:modified xsi:type="dcterms:W3CDTF">2017-07-03T20:08:13Z</dcterms:modified>
</cp:coreProperties>
</file>